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5" r:id="rId1"/>
  </p:sldMasterIdLst>
  <p:notesMasterIdLst>
    <p:notesMasterId r:id="rId18"/>
  </p:notesMasterIdLst>
  <p:sldIdLst>
    <p:sldId id="256" r:id="rId2"/>
    <p:sldId id="257" r:id="rId3"/>
    <p:sldId id="268" r:id="rId4"/>
    <p:sldId id="269" r:id="rId5"/>
    <p:sldId id="270" r:id="rId6"/>
    <p:sldId id="276" r:id="rId7"/>
    <p:sldId id="277" r:id="rId8"/>
    <p:sldId id="258" r:id="rId9"/>
    <p:sldId id="273" r:id="rId10"/>
    <p:sldId id="262" r:id="rId11"/>
    <p:sldId id="259" r:id="rId12"/>
    <p:sldId id="263" r:id="rId13"/>
    <p:sldId id="274" r:id="rId14"/>
    <p:sldId id="264" r:id="rId15"/>
    <p:sldId id="275" r:id="rId16"/>
    <p:sldId id="267" r:id="rId17"/>
  </p:sldIdLst>
  <p:sldSz cx="12192000" cy="6858000"/>
  <p:notesSz cx="6858000" cy="9144000"/>
  <p:embeddedFontLs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  <p:embeddedFont>
      <p:font typeface="UTM Kabel KT" panose="02040603050506020204" pitchFamily="18" charset="0"/>
      <p:regular r:id="rId24"/>
    </p:embeddedFont>
    <p:embeddedFont>
      <p:font typeface="Cambria Math" panose="02040503050406030204" pitchFamily="18" charset="0"/>
      <p:regular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F89"/>
    <a:srgbClr val="00FF00"/>
    <a:srgbClr val="FFA7A7"/>
    <a:srgbClr val="FFFF66"/>
    <a:srgbClr val="FDD5A9"/>
    <a:srgbClr val="FC982B"/>
    <a:srgbClr val="FFFFFF"/>
    <a:srgbClr val="66FFFF"/>
    <a:srgbClr val="FFFFA3"/>
    <a:srgbClr val="D2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65" autoAdjust="0"/>
  </p:normalViewPr>
  <p:slideViewPr>
    <p:cSldViewPr snapToGrid="0">
      <p:cViewPr varScale="1">
        <p:scale>
          <a:sx n="72" d="100"/>
          <a:sy n="72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Tỉ lệ phần trăm xếp loại học lực của học sinh khối 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03C-40B7-94B5-21341EBF4CF5}"/>
              </c:ext>
            </c:extLst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03C-40B7-94B5-21341EBF4CF5}"/>
              </c:ext>
            </c:extLst>
          </c:dPt>
          <c:dPt>
            <c:idx val="2"/>
            <c:bubble3D val="0"/>
            <c:spPr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03C-40B7-94B5-21341EBF4CF5}"/>
              </c:ext>
            </c:extLst>
          </c:dPt>
          <c:dLbls>
            <c:dLbl>
              <c:idx val="0"/>
              <c:layout>
                <c:manualLayout>
                  <c:x val="-6.5148818392088151E-2"/>
                  <c:y val="0.157289978047407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3C-40B7-94B5-21341EBF4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C-40B7-94B5-21341EBF4CF5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3C-40B7-94B5-21341EBF4CF5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03C-40B7-94B5-21341EBF4CF5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03C-40B7-94B5-21341EBF4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26289399638116"/>
          <c:y val="0.31230574017419804"/>
          <c:w val="0.22530195720329585"/>
          <c:h val="0.4703123067489886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2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87-4AA7-AC64-6001D5518F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87-4AA7-AC64-6001D5518F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87-4AA7-AC64-6001D5518F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87-4AA7-AC64-6001D5518F85}"/>
              </c:ext>
            </c:extLst>
          </c:dPt>
          <c:cat>
            <c:strRef>
              <c:f>Sheet1!$A$68:$A$71</c:f>
              <c:strCache>
                <c:ptCount val="4"/>
                <c:pt idx="0">
                  <c:v>Ăn uống</c:v>
                </c:pt>
                <c:pt idx="1">
                  <c:v>Giáo dục</c:v>
                </c:pt>
                <c:pt idx="2">
                  <c:v>Điện nước</c:v>
                </c:pt>
                <c:pt idx="3">
                  <c:v>Các khoản khác</c:v>
                </c:pt>
              </c:strCache>
            </c:strRef>
          </c:cat>
          <c:val>
            <c:numRef>
              <c:f>Sheet1!$B$68:$B$71</c:f>
              <c:numCache>
                <c:formatCode>General</c:formatCode>
                <c:ptCount val="4"/>
                <c:pt idx="0">
                  <c:v>4000000</c:v>
                </c:pt>
                <c:pt idx="1">
                  <c:v>2500000</c:v>
                </c:pt>
                <c:pt idx="2">
                  <c:v>1500000</c:v>
                </c:pt>
                <c:pt idx="3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87-4AA7-AC64-6001D5518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98351131146282"/>
          <c:y val="0.21102423314867327"/>
          <c:w val="0.33680801183407832"/>
          <c:h val="0.64612859364299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EA-493D-BA16-43EB97A1BC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EA-493D-BA16-43EB97A1BC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EA-493D-BA16-43EB97A1BC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EA-493D-BA16-43EB97A1BCF0}"/>
              </c:ext>
            </c:extLst>
          </c:dPt>
          <c:cat>
            <c:strRef>
              <c:f>Sheet1!$A$84:$A$87</c:f>
              <c:strCache>
                <c:ptCount val="4"/>
                <c:pt idx="0">
                  <c:v>Số và Đại số</c:v>
                </c:pt>
                <c:pt idx="1">
                  <c:v>Hình học và Đo lường</c:v>
                </c:pt>
                <c:pt idx="2">
                  <c:v>Một số yếu tố Thống kê và Xác suất</c:v>
                </c:pt>
                <c:pt idx="3">
                  <c:v>Hoạt động thực hành và trải nghiệm</c:v>
                </c:pt>
              </c:strCache>
            </c:strRef>
          </c:cat>
          <c:val>
            <c:numRef>
              <c:f>Sheet1!$B$84:$B$87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EA-493D-BA16-43EB97A1B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67436273855598"/>
          <c:y val="7.554106682683924E-2"/>
          <c:w val="0.42043863161172651"/>
          <c:h val="0.84122812966228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EA-493D-BA16-43EB97A1BC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EA-493D-BA16-43EB97A1BC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EA-493D-BA16-43EB97A1BC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EA-493D-BA16-43EB97A1BCF0}"/>
              </c:ext>
            </c:extLst>
          </c:dPt>
          <c:cat>
            <c:strRef>
              <c:f>Sheet1!$A$84:$A$87</c:f>
              <c:strCache>
                <c:ptCount val="4"/>
                <c:pt idx="0">
                  <c:v>Số và Đại số</c:v>
                </c:pt>
                <c:pt idx="1">
                  <c:v>Hình học và Đo lường</c:v>
                </c:pt>
                <c:pt idx="2">
                  <c:v>Một số yếu tố Thống kê và Xác suất</c:v>
                </c:pt>
                <c:pt idx="3">
                  <c:v>Hoạt động thực hành và trải nghiệm</c:v>
                </c:pt>
              </c:strCache>
            </c:strRef>
          </c:cat>
          <c:val>
            <c:numRef>
              <c:f>Sheet1!$B$84:$B$87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EA-493D-BA16-43EB97A1B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67436273855598"/>
          <c:y val="7.554106682683924E-2"/>
          <c:w val="0.42043863161172651"/>
          <c:h val="0.84122812966228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800">
                <a:solidFill>
                  <a:schemeClr val="tx1"/>
                </a:solidFill>
              </a:defRPr>
            </a:pPr>
            <a:r>
              <a:rPr lang="en-US" sz="1800" dirty="0" err="1">
                <a:solidFill>
                  <a:schemeClr val="tx1"/>
                </a:solidFill>
              </a:rPr>
              <a:t>Tỉ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lệ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phần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trăm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xếp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loại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học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lực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của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học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sinh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khối</a:t>
            </a:r>
            <a:r>
              <a:rPr lang="en-US" sz="1800" dirty="0">
                <a:solidFill>
                  <a:schemeClr val="tx1"/>
                </a:solidFill>
              </a:rPr>
              <a:t> 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03C-40B7-94B5-21341EBF4CF5}"/>
              </c:ext>
            </c:extLst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03C-40B7-94B5-21341EBF4CF5}"/>
              </c:ext>
            </c:extLst>
          </c:dPt>
          <c:dPt>
            <c:idx val="2"/>
            <c:bubble3D val="0"/>
            <c:spPr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03C-40B7-94B5-21341EBF4CF5}"/>
              </c:ext>
            </c:extLst>
          </c:dPt>
          <c:dLbls>
            <c:dLbl>
              <c:idx val="0"/>
              <c:layout>
                <c:manualLayout>
                  <c:x val="-7.5633854189800509E-2"/>
                  <c:y val="0.153915502029032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3C-40B7-94B5-21341EBF4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C-40B7-94B5-21341EBF4CF5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3C-40B7-94B5-21341EBF4CF5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03C-40B7-94B5-21341EBF4CF5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03C-40B7-94B5-21341EBF4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17583822181503"/>
          <c:y val="0.36736097217118524"/>
          <c:w val="0.24946340495254235"/>
          <c:h val="0.3678168518366878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400" dirty="0" err="1">
                <a:solidFill>
                  <a:schemeClr val="tx1"/>
                </a:solidFill>
              </a:rPr>
              <a:t>Tỉ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khối</a:t>
            </a:r>
            <a:r>
              <a:rPr lang="en-US" sz="2400" dirty="0">
                <a:solidFill>
                  <a:schemeClr val="tx1"/>
                </a:solidFill>
              </a:rPr>
              <a:t> 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03C-40B7-94B5-21341EBF4CF5}"/>
              </c:ext>
            </c:extLst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03C-40B7-94B5-21341EBF4CF5}"/>
              </c:ext>
            </c:extLst>
          </c:dPt>
          <c:dPt>
            <c:idx val="2"/>
            <c:bubble3D val="0"/>
            <c:spPr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03C-40B7-94B5-21341EBF4CF5}"/>
              </c:ext>
            </c:extLst>
          </c:dPt>
          <c:dLbls>
            <c:dLbl>
              <c:idx val="0"/>
              <c:layout>
                <c:manualLayout>
                  <c:x val="-6.5148818392088151E-2"/>
                  <c:y val="0.157289978047407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3C-40B7-94B5-21341EBF4C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C-40B7-94B5-21341EBF4CF5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3C-40B7-94B5-21341EBF4CF5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03C-40B7-94B5-21341EBF4CF5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03C-40B7-94B5-21341EBF4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847414906470021"/>
          <c:y val="0.3302424501490851"/>
          <c:w val="0.1802620505770112"/>
          <c:h val="0.3678168518366878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400" dirty="0" err="1">
                <a:solidFill>
                  <a:schemeClr val="tx1"/>
                </a:solidFill>
              </a:rPr>
              <a:t>Tỉ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khối</a:t>
            </a:r>
            <a:r>
              <a:rPr lang="en-US" sz="2400" dirty="0">
                <a:solidFill>
                  <a:schemeClr val="tx1"/>
                </a:solidFill>
              </a:rPr>
              <a:t> 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03C-40B7-94B5-21341EBF4CF5}"/>
              </c:ext>
            </c:extLst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03C-40B7-94B5-21341EBF4CF5}"/>
              </c:ext>
            </c:extLst>
          </c:dPt>
          <c:dPt>
            <c:idx val="2"/>
            <c:bubble3D val="0"/>
            <c:spPr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C-40B7-94B5-21341EBF4CF5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3C-40B7-94B5-21341EBF4CF5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03C-40B7-94B5-21341EBF4CF5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03C-40B7-94B5-21341EBF4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847414906470021"/>
          <c:y val="0.3302424501490851"/>
          <c:w val="0.1802620505770112"/>
          <c:h val="0.3678168518366878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400">
                <a:solidFill>
                  <a:schemeClr val="tx1"/>
                </a:solidFill>
              </a:rPr>
              <a:t>Tỉ lệ phần trăm xếp loại học lực của học sinh khối 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03C-40B7-94B5-21341EBF4CF5}"/>
              </c:ext>
            </c:extLst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03C-40B7-94B5-21341EBF4CF5}"/>
              </c:ext>
            </c:extLst>
          </c:dPt>
          <c:dPt>
            <c:idx val="2"/>
            <c:bubble3D val="0"/>
            <c:spPr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C-40B7-94B5-21341EBF4CF5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3C-40B7-94B5-21341EBF4CF5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03C-40B7-94B5-21341EBF4CF5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03C-40B7-94B5-21341EBF4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847414906470021"/>
          <c:y val="0.3302424501490851"/>
          <c:w val="0.1802620505770112"/>
          <c:h val="0.3678168518366878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400">
                <a:solidFill>
                  <a:schemeClr val="bg1"/>
                </a:solidFill>
              </a:rPr>
              <a:t>Tỉ lệ phần trăm xếp loại học lực của học sinh khối 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03C-40B7-94B5-21341EBF4CF5}"/>
              </c:ext>
            </c:extLst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03C-40B7-94B5-21341EBF4CF5}"/>
              </c:ext>
            </c:extLst>
          </c:dPt>
          <c:dPt>
            <c:idx val="2"/>
            <c:bubble3D val="0"/>
            <c:spPr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C-40B7-94B5-21341EBF4CF5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3C-40B7-94B5-21341EBF4CF5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03C-40B7-94B5-21341EBF4CF5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03C-40B7-94B5-21341EBF4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03C-40B7-94B5-21341EBF4C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03C-40B7-94B5-21341EBF4C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03C-40B7-94B5-21341EBF4CF5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03C-40B7-94B5-21341EBF4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847414906470021"/>
          <c:y val="0.3302424501490851"/>
          <c:w val="0.1802620505770112"/>
          <c:h val="0.3678168518366878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en-US" sz="1600">
                <a:solidFill>
                  <a:schemeClr val="tx1"/>
                </a:solidFill>
              </a:rPr>
              <a:t>Tỉ lệ phần trăm xếp loại học lực của học sinh khối 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0E6-4083-9000-939151AEA05F}"/>
              </c:ext>
            </c:extLst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0E6-4083-9000-939151AEA05F}"/>
              </c:ext>
            </c:extLst>
          </c:dPt>
          <c:dPt>
            <c:idx val="2"/>
            <c:bubble3D val="0"/>
            <c:spPr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0E6-4083-9000-939151AEA0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0E6-4083-9000-939151AEA05F}"/>
              </c:ext>
            </c:extLst>
          </c:dPt>
          <c:dLbls>
            <c:dLbl>
              <c:idx val="0"/>
              <c:layout>
                <c:manualLayout>
                  <c:x val="-7.5633854189800509E-2"/>
                  <c:y val="0.153915502029032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E6-4083-9000-939151AEA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E6-4083-9000-939151AEA05F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0E6-4083-9000-939151AEA0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0E6-4083-9000-939151AEA0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0E6-4083-9000-939151AEA0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0E6-4083-9000-939151AEA05F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0E6-4083-9000-939151AEA05F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0E6-4083-9000-939151AEA0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0E6-4083-9000-939151AEA0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0E6-4083-9000-939151AEA0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0E6-4083-9000-939151AEA05F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0E6-4083-9000-939151AEA05F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0E6-4083-9000-939151AEA0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D0E6-4083-9000-939151AEA0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D0E6-4083-9000-939151AEA0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D0E6-4083-9000-939151AEA05F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0E6-4083-9000-939151AEA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17583822181503"/>
          <c:y val="0.36736097217118524"/>
          <c:w val="0.2952250185868992"/>
          <c:h val="0.4903609535167374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en-US" sz="1600">
                <a:solidFill>
                  <a:schemeClr val="tx1"/>
                </a:solidFill>
              </a:rPr>
              <a:t>Tỉ lệ phần trăm xếp loại học lực của học sinh khối 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0E6-4083-9000-939151AEA05F}"/>
              </c:ext>
            </c:extLst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0E6-4083-9000-939151AEA05F}"/>
              </c:ext>
            </c:extLst>
          </c:dPt>
          <c:dPt>
            <c:idx val="2"/>
            <c:bubble3D val="0"/>
            <c:spPr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0E6-4083-9000-939151AEA0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0E6-4083-9000-939151AEA05F}"/>
              </c:ext>
            </c:extLst>
          </c:dPt>
          <c:dLbls>
            <c:dLbl>
              <c:idx val="0"/>
              <c:layout>
                <c:manualLayout>
                  <c:x val="-7.5633854189800509E-2"/>
                  <c:y val="0.153915502029032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E6-4083-9000-939151AEA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E6-4083-9000-939151AEA05F}"/>
            </c:ext>
          </c:extLst>
        </c:ser>
        <c:ser>
          <c:idx val="2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0E6-4083-9000-939151AEA0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0E6-4083-9000-939151AEA0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0E6-4083-9000-939151AEA0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0E6-4083-9000-939151AEA05F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0E6-4083-9000-939151AEA05F}"/>
            </c:ext>
          </c:extLst>
        </c:ser>
        <c:ser>
          <c:idx val="3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0E6-4083-9000-939151AEA0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0E6-4083-9000-939151AEA0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0E6-4083-9000-939151AEA0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0E6-4083-9000-939151AEA05F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0E6-4083-9000-939151AEA05F}"/>
            </c:ext>
          </c:extLst>
        </c:ser>
        <c:ser>
          <c:idx val="0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0E6-4083-9000-939151AEA0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D0E6-4083-9000-939151AEA0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D0E6-4083-9000-939151AEA0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D0E6-4083-9000-939151AEA05F}"/>
              </c:ext>
            </c:extLst>
          </c:dPt>
          <c:cat>
            <c:strRef>
              <c:f>Sheet1!$O$2:$O$5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Đạt </c:v>
                </c:pt>
                <c:pt idx="3">
                  <c:v>Chưa đạt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0E6-4083-9000-939151AEA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17583822181503"/>
          <c:y val="0.36736097217118524"/>
          <c:w val="0.2952250185868992"/>
          <c:h val="0.4903609535167374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UTM Avo" panose="02040603050506020204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lang="en-US" sz="1900">
                <a:solidFill>
                  <a:srgbClr val="FFFFFF"/>
                </a:solidFill>
              </a:rPr>
              <a:t>Tỉ lệ phần trăm các loại trái cây được giao cho cửa hàng 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spPr>
            <a:ln>
              <a:noFill/>
            </a:ln>
          </c:spPr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9CB-4097-998D-E65275B0E819}"/>
              </c:ext>
            </c:extLst>
          </c:dPt>
          <c:dPt>
            <c:idx val="1"/>
            <c:bubble3D val="0"/>
            <c:spPr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9CB-4097-998D-E65275B0E819}"/>
              </c:ext>
            </c:extLst>
          </c:dPt>
          <c:dPt>
            <c:idx val="2"/>
            <c:bubble3D val="0"/>
            <c:spPr>
              <a:ln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9CB-4097-998D-E65275B0E819}"/>
              </c:ext>
            </c:extLst>
          </c:dPt>
          <c:dPt>
            <c:idx val="3"/>
            <c:bubble3D val="0"/>
            <c:spPr>
              <a:ln>
                <a:solidFill>
                  <a:schemeClr val="accent4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9CB-4097-998D-E65275B0E819}"/>
              </c:ext>
            </c:extLst>
          </c:dPt>
          <c:cat>
            <c:strRef>
              <c:f>Sheet1!$A$52:$A$55</c:f>
              <c:strCache>
                <c:ptCount val="4"/>
                <c:pt idx="0">
                  <c:v>Cam</c:v>
                </c:pt>
                <c:pt idx="1">
                  <c:v>Xoài</c:v>
                </c:pt>
                <c:pt idx="2">
                  <c:v>Bưởi</c:v>
                </c:pt>
                <c:pt idx="3">
                  <c:v>Mít</c:v>
                </c:pt>
              </c:strCache>
            </c:strRef>
          </c:cat>
          <c:val>
            <c:numRef>
              <c:f>Sheet1!$B$52:$B$55</c:f>
              <c:numCache>
                <c:formatCode>General</c:formatCode>
                <c:ptCount val="4"/>
                <c:pt idx="0">
                  <c:v>120</c:v>
                </c:pt>
                <c:pt idx="1">
                  <c:v>60</c:v>
                </c:pt>
                <c:pt idx="2">
                  <c:v>48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CB-4097-998D-E65275B0E819}"/>
            </c:ext>
          </c:extLst>
        </c:ser>
        <c:ser>
          <c:idx val="0"/>
          <c:order val="1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9CB-4097-998D-E65275B0E8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9CB-4097-998D-E65275B0E8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9CB-4097-998D-E65275B0E8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9CB-4097-998D-E65275B0E819}"/>
              </c:ext>
            </c:extLst>
          </c:dPt>
          <c:dLbls>
            <c:dLbl>
              <c:idx val="3"/>
              <c:layout>
                <c:manualLayout>
                  <c:x val="2.5089457567803973E-2"/>
                  <c:y val="0.129889545056867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9CB-4097-998D-E65275B0E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Sheet1!$A$52:$A$55</c:f>
              <c:strCache>
                <c:ptCount val="4"/>
                <c:pt idx="0">
                  <c:v>Cam</c:v>
                </c:pt>
                <c:pt idx="1">
                  <c:v>Xoài</c:v>
                </c:pt>
                <c:pt idx="2">
                  <c:v>Bưởi</c:v>
                </c:pt>
                <c:pt idx="3">
                  <c:v>Mít</c:v>
                </c:pt>
              </c:strCache>
            </c:strRef>
          </c:cat>
          <c:val>
            <c:numRef>
              <c:f>Sheet1!$B$52:$B$55</c:f>
              <c:numCache>
                <c:formatCode>General</c:formatCode>
                <c:ptCount val="4"/>
                <c:pt idx="0">
                  <c:v>120</c:v>
                </c:pt>
                <c:pt idx="1">
                  <c:v>60</c:v>
                </c:pt>
                <c:pt idx="2">
                  <c:v>48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9CB-4097-998D-E65275B0E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083518710839324"/>
          <c:y val="0.3465310586176728"/>
          <c:w val="0.22113836953554702"/>
          <c:h val="0.5118851144570627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UTM Avo" panose="02040603050506020204" pitchFamily="18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0.75223</cdr:x>
      <cdr:y>0.53566</cdr:y>
    </cdr:from>
    <cdr:to>
      <cdr:x>0.77707</cdr:x>
      <cdr:y>0.57722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A350AF0-751B-4980-BAFB-5E2A513B1BCB}"/>
            </a:ext>
          </a:extLst>
        </cdr:cNvPr>
        <cdr:cNvSpPr/>
      </cdr:nvSpPr>
      <cdr:spPr>
        <a:xfrm xmlns:a="http://schemas.openxmlformats.org/drawingml/2006/main">
          <a:off x="7166251" y="3054626"/>
          <a:ext cx="236668" cy="237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0.75223</cdr:x>
      <cdr:y>0.63255</cdr:y>
    </cdr:from>
    <cdr:to>
      <cdr:x>0.77707</cdr:x>
      <cdr:y>0.67412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AA350AF0-751B-4980-BAFB-5E2A513B1BCB}"/>
            </a:ext>
          </a:extLst>
        </cdr:cNvPr>
        <cdr:cNvSpPr/>
      </cdr:nvSpPr>
      <cdr:spPr>
        <a:xfrm xmlns:a="http://schemas.openxmlformats.org/drawingml/2006/main">
          <a:off x="7166251" y="3607188"/>
          <a:ext cx="236668" cy="237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0.75223</cdr:x>
      <cdr:y>0.53981</cdr:y>
    </cdr:from>
    <cdr:to>
      <cdr:x>0.77707</cdr:x>
      <cdr:y>0.58137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A350AF0-751B-4980-BAFB-5E2A513B1BCB}"/>
            </a:ext>
          </a:extLst>
        </cdr:cNvPr>
        <cdr:cNvSpPr/>
      </cdr:nvSpPr>
      <cdr:spPr>
        <a:xfrm xmlns:a="http://schemas.openxmlformats.org/drawingml/2006/main">
          <a:off x="7166251" y="3078313"/>
          <a:ext cx="236668" cy="237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0.75223</cdr:x>
      <cdr:y>0.63255</cdr:y>
    </cdr:from>
    <cdr:to>
      <cdr:x>0.77707</cdr:x>
      <cdr:y>0.67412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AA350AF0-751B-4980-BAFB-5E2A513B1BCB}"/>
            </a:ext>
          </a:extLst>
        </cdr:cNvPr>
        <cdr:cNvSpPr/>
      </cdr:nvSpPr>
      <cdr:spPr>
        <a:xfrm xmlns:a="http://schemas.openxmlformats.org/drawingml/2006/main">
          <a:off x="7166251" y="3607188"/>
          <a:ext cx="236668" cy="2370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DF2C-8476-4714-B054-7EADD587F2A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3F406-5256-40EF-8C5F-E16A59996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>
                <a:solidFill>
                  <a:srgbClr val="202122"/>
                </a:solidFill>
                <a:effectLst/>
                <a:latin typeface="-apple-system"/>
              </a:rPr>
              <a:t>BIỂU ĐỒ 20 NỀN KINH TẾ LỚN NHẤT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3F406-5256-40EF-8C5F-E16A59996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3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31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71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2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6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7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9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5903-B732-481B-AD14-BEAF9480836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362905-3BE4-4E0B-BAA8-514E8745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5AE6282-8321-40CD-895F-D0761A0045AB}"/>
              </a:ext>
            </a:extLst>
          </p:cNvPr>
          <p:cNvSpPr/>
          <p:nvPr/>
        </p:nvSpPr>
        <p:spPr>
          <a:xfrm>
            <a:off x="3515360" y="1431909"/>
            <a:ext cx="8676640" cy="1651000"/>
          </a:xfrm>
          <a:custGeom>
            <a:avLst/>
            <a:gdLst>
              <a:gd name="connsiteX0" fmla="*/ 237496 w 9347200"/>
              <a:gd name="connsiteY0" fmla="*/ 0 h 1651000"/>
              <a:gd name="connsiteX1" fmla="*/ 1330960 w 9347200"/>
              <a:gd name="connsiteY1" fmla="*/ 0 h 1651000"/>
              <a:gd name="connsiteX2" fmla="*/ 7778744 w 9347200"/>
              <a:gd name="connsiteY2" fmla="*/ 0 h 1651000"/>
              <a:gd name="connsiteX3" fmla="*/ 9347200 w 9347200"/>
              <a:gd name="connsiteY3" fmla="*/ 0 h 1651000"/>
              <a:gd name="connsiteX4" fmla="*/ 9347200 w 9347200"/>
              <a:gd name="connsiteY4" fmla="*/ 1651000 h 1651000"/>
              <a:gd name="connsiteX5" fmla="*/ 7778744 w 9347200"/>
              <a:gd name="connsiteY5" fmla="*/ 1651000 h 1651000"/>
              <a:gd name="connsiteX6" fmla="*/ 1330960 w 9347200"/>
              <a:gd name="connsiteY6" fmla="*/ 1651000 h 1651000"/>
              <a:gd name="connsiteX7" fmla="*/ 237496 w 9347200"/>
              <a:gd name="connsiteY7" fmla="*/ 1651000 h 1651000"/>
              <a:gd name="connsiteX8" fmla="*/ 0 w 9347200"/>
              <a:gd name="connsiteY8" fmla="*/ 1413504 h 1651000"/>
              <a:gd name="connsiteX9" fmla="*/ 0 w 9347200"/>
              <a:gd name="connsiteY9" fmla="*/ 237496 h 1651000"/>
              <a:gd name="connsiteX10" fmla="*/ 237496 w 9347200"/>
              <a:gd name="connsiteY10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7200" h="1651000">
                <a:moveTo>
                  <a:pt x="237496" y="0"/>
                </a:moveTo>
                <a:lnTo>
                  <a:pt x="1330960" y="0"/>
                </a:lnTo>
                <a:lnTo>
                  <a:pt x="7778744" y="0"/>
                </a:lnTo>
                <a:lnTo>
                  <a:pt x="9347200" y="0"/>
                </a:lnTo>
                <a:lnTo>
                  <a:pt x="9347200" y="1651000"/>
                </a:lnTo>
                <a:lnTo>
                  <a:pt x="7778744" y="1651000"/>
                </a:lnTo>
                <a:lnTo>
                  <a:pt x="1330960" y="1651000"/>
                </a:lnTo>
                <a:lnTo>
                  <a:pt x="237496" y="1651000"/>
                </a:lnTo>
                <a:cubicBezTo>
                  <a:pt x="106331" y="1651000"/>
                  <a:pt x="0" y="1544669"/>
                  <a:pt x="0" y="1413504"/>
                </a:cubicBezTo>
                <a:lnTo>
                  <a:pt x="0" y="237496"/>
                </a:lnTo>
                <a:cubicBezTo>
                  <a:pt x="0" y="106331"/>
                  <a:pt x="106331" y="0"/>
                  <a:pt x="23749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C2BB70-E75A-4734-BD39-45C71C50E04E}"/>
              </a:ext>
            </a:extLst>
          </p:cNvPr>
          <p:cNvSpPr/>
          <p:nvPr/>
        </p:nvSpPr>
        <p:spPr>
          <a:xfrm>
            <a:off x="2245360" y="596610"/>
            <a:ext cx="9946640" cy="1651000"/>
          </a:xfrm>
          <a:custGeom>
            <a:avLst/>
            <a:gdLst>
              <a:gd name="connsiteX0" fmla="*/ 237496 w 9347200"/>
              <a:gd name="connsiteY0" fmla="*/ 0 h 1651000"/>
              <a:gd name="connsiteX1" fmla="*/ 1330960 w 9347200"/>
              <a:gd name="connsiteY1" fmla="*/ 0 h 1651000"/>
              <a:gd name="connsiteX2" fmla="*/ 7778744 w 9347200"/>
              <a:gd name="connsiteY2" fmla="*/ 0 h 1651000"/>
              <a:gd name="connsiteX3" fmla="*/ 9347200 w 9347200"/>
              <a:gd name="connsiteY3" fmla="*/ 0 h 1651000"/>
              <a:gd name="connsiteX4" fmla="*/ 9347200 w 9347200"/>
              <a:gd name="connsiteY4" fmla="*/ 1651000 h 1651000"/>
              <a:gd name="connsiteX5" fmla="*/ 7778744 w 9347200"/>
              <a:gd name="connsiteY5" fmla="*/ 1651000 h 1651000"/>
              <a:gd name="connsiteX6" fmla="*/ 1330960 w 9347200"/>
              <a:gd name="connsiteY6" fmla="*/ 1651000 h 1651000"/>
              <a:gd name="connsiteX7" fmla="*/ 237496 w 9347200"/>
              <a:gd name="connsiteY7" fmla="*/ 1651000 h 1651000"/>
              <a:gd name="connsiteX8" fmla="*/ 0 w 9347200"/>
              <a:gd name="connsiteY8" fmla="*/ 1413504 h 1651000"/>
              <a:gd name="connsiteX9" fmla="*/ 0 w 9347200"/>
              <a:gd name="connsiteY9" fmla="*/ 237496 h 1651000"/>
              <a:gd name="connsiteX10" fmla="*/ 237496 w 9347200"/>
              <a:gd name="connsiteY10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7200" h="1651000">
                <a:moveTo>
                  <a:pt x="237496" y="0"/>
                </a:moveTo>
                <a:lnTo>
                  <a:pt x="1330960" y="0"/>
                </a:lnTo>
                <a:lnTo>
                  <a:pt x="7778744" y="0"/>
                </a:lnTo>
                <a:lnTo>
                  <a:pt x="9347200" y="0"/>
                </a:lnTo>
                <a:lnTo>
                  <a:pt x="9347200" y="1651000"/>
                </a:lnTo>
                <a:lnTo>
                  <a:pt x="7778744" y="1651000"/>
                </a:lnTo>
                <a:lnTo>
                  <a:pt x="1330960" y="1651000"/>
                </a:lnTo>
                <a:lnTo>
                  <a:pt x="237496" y="1651000"/>
                </a:lnTo>
                <a:cubicBezTo>
                  <a:pt x="106331" y="1651000"/>
                  <a:pt x="0" y="1544669"/>
                  <a:pt x="0" y="1413504"/>
                </a:cubicBezTo>
                <a:lnTo>
                  <a:pt x="0" y="237496"/>
                </a:lnTo>
                <a:cubicBezTo>
                  <a:pt x="0" y="106331"/>
                  <a:pt x="106331" y="0"/>
                  <a:pt x="2374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35E0C-5D96-4246-B796-05D171A62751}"/>
              </a:ext>
            </a:extLst>
          </p:cNvPr>
          <p:cNvSpPr/>
          <p:nvPr/>
        </p:nvSpPr>
        <p:spPr>
          <a:xfrm>
            <a:off x="2509025" y="680886"/>
            <a:ext cx="1240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Kabel KT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16CC0-F105-425A-8E74-A986B8E17097}"/>
              </a:ext>
            </a:extLst>
          </p:cNvPr>
          <p:cNvSpPr/>
          <p:nvPr/>
        </p:nvSpPr>
        <p:spPr>
          <a:xfrm>
            <a:off x="2509025" y="1108346"/>
            <a:ext cx="1240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66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DCE96-33A0-4A40-9F7D-516FB867A807}"/>
              </a:ext>
            </a:extLst>
          </p:cNvPr>
          <p:cNvSpPr txBox="1"/>
          <p:nvPr/>
        </p:nvSpPr>
        <p:spPr>
          <a:xfrm>
            <a:off x="3995584" y="959498"/>
            <a:ext cx="73514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BIỂU ĐỒ HÌNH QUẠT TRÒN </a:t>
            </a:r>
          </a:p>
          <a:p>
            <a:pPr algn="ctr"/>
            <a:r>
              <a:rPr lang="en-US" sz="50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(TT)</a:t>
            </a:r>
            <a:endParaRPr lang="en-US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1AA7BB-C6C5-4F03-AA5F-9426F64D40A4}"/>
              </a:ext>
            </a:extLst>
          </p:cNvPr>
          <p:cNvSpPr/>
          <p:nvPr/>
        </p:nvSpPr>
        <p:spPr>
          <a:xfrm>
            <a:off x="614525" y="1178564"/>
            <a:ext cx="10941371" cy="3691510"/>
          </a:xfrm>
          <a:prstGeom prst="roundRect">
            <a:avLst/>
          </a:prstGeom>
          <a:solidFill>
            <a:srgbClr val="FDD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2400">
              <a:solidFill>
                <a:schemeClr val="tx1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568D24-8C76-46BB-B5B1-43ED7B9A0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0" y="922924"/>
            <a:ext cx="857250" cy="857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CA3A74-6072-4A5B-B975-3C03802C9946}"/>
              </a:ext>
            </a:extLst>
          </p:cNvPr>
          <p:cNvSpPr/>
          <p:nvPr/>
        </p:nvSpPr>
        <p:spPr>
          <a:xfrm>
            <a:off x="614525" y="234590"/>
            <a:ext cx="10749631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BIỂU DIỄN DỮ LIỆU VÀO BIỂU ĐỒ HÌNH QUẠT TRÒN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AD583-01C0-4A0D-B5B3-7A4A31D28F37}"/>
              </a:ext>
            </a:extLst>
          </p:cNvPr>
          <p:cNvSpPr txBox="1"/>
          <p:nvPr/>
        </p:nvSpPr>
        <p:spPr>
          <a:xfrm>
            <a:off x="1019584" y="1336559"/>
            <a:ext cx="10344572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1: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endParaRPr lang="en-US" sz="2400" dirty="0">
              <a:solidFill>
                <a:schemeClr val="tx1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2: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endParaRPr lang="en-US" sz="2400" dirty="0">
              <a:solidFill>
                <a:schemeClr val="tx1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8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CD0F7F3-9ADE-4A39-A483-531D2A343492}"/>
              </a:ext>
            </a:extLst>
          </p:cNvPr>
          <p:cNvSpPr txBox="1"/>
          <p:nvPr/>
        </p:nvSpPr>
        <p:spPr>
          <a:xfrm>
            <a:off x="1071868" y="377866"/>
            <a:ext cx="158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UTM Avo" panose="02040603050506020204" pitchFamily="18" charset="0"/>
              </a:rPr>
              <a:t>VÍ DỤ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61B3A3-0F85-4B89-B554-D03F23C0D08E}"/>
                  </a:ext>
                </a:extLst>
              </p:cNvPr>
              <p:cNvSpPr txBox="1"/>
              <p:nvPr/>
            </p:nvSpPr>
            <p:spPr>
              <a:xfrm>
                <a:off x="419354" y="1904774"/>
                <a:ext cx="6265695" cy="381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Bước</a:t>
                </a:r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1: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err="1">
                    <a:latin typeface="UTM Avo" panose="02040603050506020204" pitchFamily="18" charset="0"/>
                  </a:rPr>
                  <a:t>Tổng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loại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trái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cây</a:t>
                </a:r>
                <a:r>
                  <a:rPr lang="en-US" sz="2400" dirty="0">
                    <a:latin typeface="UTM Avo" panose="02040603050506020204" pitchFamily="18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120+60+48+12=240</m:t>
                      </m:r>
                    </m:oMath>
                  </m:oMathPara>
                </a14:m>
                <a:endParaRPr lang="en-US" sz="2400" b="0" dirty="0">
                  <a:latin typeface="UTM Avo" panose="020406030505060202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err="1">
                    <a:latin typeface="UTM Avo" panose="02040603050506020204" pitchFamily="18" charset="0"/>
                  </a:rPr>
                  <a:t>Tỉ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lệ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trăm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từng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loại</a:t>
                </a:r>
                <a:r>
                  <a:rPr lang="en-US" sz="2400" dirty="0">
                    <a:latin typeface="UTM Avo" panose="02040603050506020204" pitchFamily="18" charset="0"/>
                  </a:rPr>
                  <a:t> so </a:t>
                </a:r>
                <a:r>
                  <a:rPr lang="en-US" sz="2400" dirty="0" err="1">
                    <a:latin typeface="UTM Avo" panose="02040603050506020204" pitchFamily="18" charset="0"/>
                  </a:rPr>
                  <a:t>với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toàn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thể</a:t>
                </a:r>
                <a:r>
                  <a:rPr lang="en-US" sz="2400" dirty="0">
                    <a:latin typeface="UTM Avo" panose="02040603050506020204" pitchFamily="18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Cam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=50%              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ưở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=20%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Xo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=25%              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61B3A3-0F85-4B89-B554-D03F23C0D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4" y="1904774"/>
                <a:ext cx="6265695" cy="3816814"/>
              </a:xfrm>
              <a:prstGeom prst="rect">
                <a:avLst/>
              </a:prstGeom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E4EB87F-3037-4C23-9121-F2ED9D3D1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" y="137130"/>
            <a:ext cx="857250" cy="85725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53C451-FA76-42FD-AD2E-5E8D64A14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31280"/>
              </p:ext>
            </p:extLst>
          </p:nvPr>
        </p:nvGraphicFramePr>
        <p:xfrm>
          <a:off x="2782956" y="137130"/>
          <a:ext cx="9194427" cy="1514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2821951635"/>
                    </a:ext>
                  </a:extLst>
                </a:gridCol>
                <a:gridCol w="1961322">
                  <a:extLst>
                    <a:ext uri="{9D8B030D-6E8A-4147-A177-3AD203B41FA5}">
                      <a16:colId xmlns:a16="http://schemas.microsoft.com/office/drawing/2014/main" val="1849474199"/>
                    </a:ext>
                  </a:extLst>
                </a:gridCol>
                <a:gridCol w="1709531">
                  <a:extLst>
                    <a:ext uri="{9D8B030D-6E8A-4147-A177-3AD203B41FA5}">
                      <a16:colId xmlns:a16="http://schemas.microsoft.com/office/drawing/2014/main" val="973594610"/>
                    </a:ext>
                  </a:extLst>
                </a:gridCol>
                <a:gridCol w="1775791">
                  <a:extLst>
                    <a:ext uri="{9D8B030D-6E8A-4147-A177-3AD203B41FA5}">
                      <a16:colId xmlns:a16="http://schemas.microsoft.com/office/drawing/2014/main" val="2436870020"/>
                    </a:ext>
                  </a:extLst>
                </a:gridCol>
                <a:gridCol w="1693696">
                  <a:extLst>
                    <a:ext uri="{9D8B030D-6E8A-4147-A177-3AD203B41FA5}">
                      <a16:colId xmlns:a16="http://schemas.microsoft.com/office/drawing/2014/main" val="77027385"/>
                    </a:ext>
                  </a:extLst>
                </a:gridCol>
              </a:tblGrid>
              <a:tr h="53873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effectLst/>
                          <a:latin typeface="UTM Avo" panose="02040603050506020204" pitchFamily="18" charset="0"/>
                        </a:rPr>
                        <a:t>Các</a:t>
                      </a:r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UTM Avo" panose="02040603050506020204" pitchFamily="18" charset="0"/>
                        </a:rPr>
                        <a:t>loại</a:t>
                      </a:r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UTM Avo" panose="02040603050506020204" pitchFamily="18" charset="0"/>
                        </a:rPr>
                        <a:t>trái</a:t>
                      </a:r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UTM Avo" panose="02040603050506020204" pitchFamily="18" charset="0"/>
                        </a:rPr>
                        <a:t>cây</a:t>
                      </a:r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UTM Avo" panose="02040603050506020204" pitchFamily="18" charset="0"/>
                        </a:rPr>
                        <a:t>được</a:t>
                      </a:r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UTM Avo" panose="02040603050506020204" pitchFamily="18" charset="0"/>
                        </a:rPr>
                        <a:t>giao</a:t>
                      </a:r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UTM Avo" panose="02040603050506020204" pitchFamily="18" charset="0"/>
                        </a:rPr>
                        <a:t>cửa</a:t>
                      </a:r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UTM Avo" panose="02040603050506020204" pitchFamily="18" charset="0"/>
                        </a:rPr>
                        <a:t>hàng</a:t>
                      </a:r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 A</a:t>
                      </a:r>
                      <a:endParaRPr lang="en-US" sz="22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094"/>
                  </a:ext>
                </a:extLst>
              </a:tr>
              <a:tr h="516835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UTM Avo" panose="02040603050506020204" pitchFamily="18" charset="0"/>
                        </a:rPr>
                        <a:t>Loại trái cây</a:t>
                      </a:r>
                      <a:endParaRPr lang="en-US" sz="22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effectLst/>
                          <a:latin typeface="UTM Avo" panose="02040603050506020204" pitchFamily="18" charset="0"/>
                        </a:rPr>
                        <a:t>Cam</a:t>
                      </a:r>
                      <a:endParaRPr lang="en-US" sz="2200" b="1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effectLst/>
                          <a:latin typeface="UTM Avo" panose="02040603050506020204" pitchFamily="18" charset="0"/>
                        </a:rPr>
                        <a:t>Xoài</a:t>
                      </a:r>
                      <a:endParaRPr lang="en-US" sz="22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effectLst/>
                          <a:latin typeface="UTM Avo" panose="02040603050506020204" pitchFamily="18" charset="0"/>
                        </a:rPr>
                        <a:t>Bưởi</a:t>
                      </a:r>
                      <a:endParaRPr lang="en-US" sz="2200" b="1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effectLst/>
                          <a:latin typeface="UTM Avo" panose="02040603050506020204" pitchFamily="18" charset="0"/>
                        </a:rPr>
                        <a:t>Mít</a:t>
                      </a:r>
                      <a:endParaRPr lang="en-US" sz="22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780051"/>
                  </a:ext>
                </a:extLst>
              </a:tr>
              <a:tr h="458605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UTM Avo" panose="02040603050506020204" pitchFamily="18" charset="0"/>
                        </a:rPr>
                        <a:t>Số lượng</a:t>
                      </a:r>
                      <a:endParaRPr lang="en-US" sz="22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UTM Avo" panose="02040603050506020204" pitchFamily="18" charset="0"/>
                        </a:rPr>
                        <a:t>120</a:t>
                      </a:r>
                      <a:endParaRPr lang="en-US" sz="22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UTM Avo" panose="02040603050506020204" pitchFamily="18" charset="0"/>
                        </a:rPr>
                        <a:t>60</a:t>
                      </a:r>
                      <a:endParaRPr lang="en-US" sz="22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UTM Avo" panose="02040603050506020204" pitchFamily="18" charset="0"/>
                        </a:rPr>
                        <a:t>48</a:t>
                      </a:r>
                      <a:endParaRPr lang="en-US" sz="22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UTM Avo" panose="02040603050506020204" pitchFamily="18" charset="0"/>
                        </a:rPr>
                        <a:t>12</a:t>
                      </a:r>
                      <a:endParaRPr lang="en-US" sz="22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387354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B3ECE03-85A9-4EF8-AC3B-0E3EBCEB5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023736"/>
              </p:ext>
            </p:extLst>
          </p:nvPr>
        </p:nvGraphicFramePr>
        <p:xfrm>
          <a:off x="6771861" y="2093843"/>
          <a:ext cx="5205522" cy="452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F4594B-1E06-49ED-856A-C4FF1F3F89FF}"/>
              </a:ext>
            </a:extLst>
          </p:cNvPr>
          <p:cNvSpPr txBox="1"/>
          <p:nvPr/>
        </p:nvSpPr>
        <p:spPr>
          <a:xfrm>
            <a:off x="7503847" y="3904757"/>
            <a:ext cx="89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20%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B6DB5-5C77-4AC3-A338-B7C90FE41F49}"/>
              </a:ext>
            </a:extLst>
          </p:cNvPr>
          <p:cNvSpPr txBox="1"/>
          <p:nvPr/>
        </p:nvSpPr>
        <p:spPr>
          <a:xfrm>
            <a:off x="8323144" y="3180183"/>
            <a:ext cx="89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</a:rPr>
              <a:t>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87767A-B106-4973-965A-BE050B260F67}"/>
              </a:ext>
            </a:extLst>
          </p:cNvPr>
          <p:cNvSpPr txBox="1"/>
          <p:nvPr/>
        </p:nvSpPr>
        <p:spPr>
          <a:xfrm>
            <a:off x="7701071" y="5259923"/>
            <a:ext cx="89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25%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CC7DC-86D9-448A-83A0-121AB3E839F0}"/>
              </a:ext>
            </a:extLst>
          </p:cNvPr>
          <p:cNvSpPr txBox="1"/>
          <p:nvPr/>
        </p:nvSpPr>
        <p:spPr>
          <a:xfrm>
            <a:off x="9222734" y="4519392"/>
            <a:ext cx="89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50%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EBE2FB-2CFA-4AFA-91F9-3FC289829883}"/>
              </a:ext>
            </a:extLst>
          </p:cNvPr>
          <p:cNvSpPr txBox="1"/>
          <p:nvPr/>
        </p:nvSpPr>
        <p:spPr>
          <a:xfrm>
            <a:off x="6685049" y="2003945"/>
            <a:ext cx="5205522" cy="882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lệ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loại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trái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cây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giao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cửa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7AAC2B-64BA-4006-81F2-462CC7E6BA5E}"/>
              </a:ext>
            </a:extLst>
          </p:cNvPr>
          <p:cNvSpPr txBox="1"/>
          <p:nvPr/>
        </p:nvSpPr>
        <p:spPr>
          <a:xfrm>
            <a:off x="5380947" y="1934246"/>
            <a:ext cx="1704692" cy="51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2: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637754-B1BF-4114-830C-7E44936FC1E2}"/>
              </a:ext>
            </a:extLst>
          </p:cNvPr>
          <p:cNvSpPr/>
          <p:nvPr/>
        </p:nvSpPr>
        <p:spPr>
          <a:xfrm>
            <a:off x="10786904" y="3843495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3B8BD3-11BE-4D52-AE22-0873FC450BD3}"/>
              </a:ext>
            </a:extLst>
          </p:cNvPr>
          <p:cNvSpPr/>
          <p:nvPr/>
        </p:nvSpPr>
        <p:spPr>
          <a:xfrm>
            <a:off x="10786903" y="4410705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A47938-5507-4F61-980D-69364EED33C3}"/>
              </a:ext>
            </a:extLst>
          </p:cNvPr>
          <p:cNvSpPr/>
          <p:nvPr/>
        </p:nvSpPr>
        <p:spPr>
          <a:xfrm>
            <a:off x="10786903" y="5002167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ED1611-4C8C-4934-9DFC-6DBCC394C0D5}"/>
              </a:ext>
            </a:extLst>
          </p:cNvPr>
          <p:cNvSpPr/>
          <p:nvPr/>
        </p:nvSpPr>
        <p:spPr>
          <a:xfrm>
            <a:off x="10786902" y="5575070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5" grpId="0">
        <p:bldAsOne/>
      </p:bldGraphic>
      <p:bldP spid="7" grpId="0"/>
      <p:bldP spid="17" grpId="0"/>
      <p:bldP spid="18" grpId="0"/>
      <p:bldP spid="19" grpId="0"/>
      <p:bldP spid="20" grpId="0"/>
      <p:bldP spid="22" grpId="0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1EDEA8-9C8B-4179-88FC-1BEDCA4D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402"/>
            <a:ext cx="857250" cy="857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D0F7F3-9ADE-4A39-A483-531D2A343492}"/>
              </a:ext>
            </a:extLst>
          </p:cNvPr>
          <p:cNvSpPr txBox="1"/>
          <p:nvPr/>
        </p:nvSpPr>
        <p:spPr>
          <a:xfrm>
            <a:off x="1162050" y="397321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UTM Avo" panose="02040603050506020204" pitchFamily="18" charset="0"/>
              </a:rPr>
              <a:t>THỰC HÀNH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1B3A3-0F85-4B89-B554-D03F23C0D08E}"/>
              </a:ext>
            </a:extLst>
          </p:cNvPr>
          <p:cNvSpPr txBox="1"/>
          <p:nvPr/>
        </p:nvSpPr>
        <p:spPr>
          <a:xfrm>
            <a:off x="4118042" y="534230"/>
            <a:ext cx="7769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dữ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bảng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kê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1.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39F10E1-4BA7-443B-BFAB-92F0404DB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022089"/>
              </p:ext>
            </p:extLst>
          </p:nvPr>
        </p:nvGraphicFramePr>
        <p:xfrm>
          <a:off x="6473686" y="2782957"/>
          <a:ext cx="5506279" cy="391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507093-81A4-4215-B7EA-974F1C682D96}"/>
              </a:ext>
            </a:extLst>
          </p:cNvPr>
          <p:cNvSpPr txBox="1"/>
          <p:nvPr/>
        </p:nvSpPr>
        <p:spPr>
          <a:xfrm>
            <a:off x="7084992" y="2013516"/>
            <a:ext cx="480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Tỉ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lệ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phần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trăm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chi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phí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sinh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hoạt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tháng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gia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đình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</a:rPr>
              <a:t> 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41EB6F-B25E-48AB-B023-D71D08B48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98169"/>
              </p:ext>
            </p:extLst>
          </p:nvPr>
        </p:nvGraphicFramePr>
        <p:xfrm>
          <a:off x="304800" y="1201563"/>
          <a:ext cx="6446196" cy="2542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4352">
                  <a:extLst>
                    <a:ext uri="{9D8B030D-6E8A-4147-A177-3AD203B41FA5}">
                      <a16:colId xmlns:a16="http://schemas.microsoft.com/office/drawing/2014/main" val="3508962494"/>
                    </a:ext>
                  </a:extLst>
                </a:gridCol>
                <a:gridCol w="3401844">
                  <a:extLst>
                    <a:ext uri="{9D8B030D-6E8A-4147-A177-3AD203B41FA5}">
                      <a16:colId xmlns:a16="http://schemas.microsoft.com/office/drawing/2014/main" val="1076729878"/>
                    </a:ext>
                  </a:extLst>
                </a:gridCol>
              </a:tblGrid>
              <a:tr h="52122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>
                          <a:effectLst/>
                          <a:latin typeface="UTM Avo" panose="02040603050506020204" pitchFamily="18" charset="0"/>
                        </a:rPr>
                        <a:t>Chi phí sinh hoạt một tháng của gia đình bạn A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38072"/>
                  </a:ext>
                </a:extLst>
              </a:tr>
              <a:tr h="4041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Mục chi tiêu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 b="1">
                          <a:effectLst/>
                          <a:latin typeface="UTM Avo" panose="02040603050506020204" pitchFamily="18" charset="0"/>
                        </a:rPr>
                        <a:t>Chi phí (đồng)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045167"/>
                  </a:ext>
                </a:extLst>
              </a:tr>
              <a:tr h="4041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 b="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Ăn uống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 dirty="0">
                          <a:effectLst/>
                          <a:latin typeface="UTM Avo" panose="02040603050506020204" pitchFamily="18" charset="0"/>
                        </a:rPr>
                        <a:t>4 000 000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03624"/>
                  </a:ext>
                </a:extLst>
              </a:tr>
              <a:tr h="4041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 b="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Giáo dục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>
                          <a:effectLst/>
                          <a:latin typeface="UTM Avo" panose="02040603050506020204" pitchFamily="18" charset="0"/>
                        </a:rPr>
                        <a:t>2 500 000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76023"/>
                  </a:ext>
                </a:extLst>
              </a:tr>
              <a:tr h="4041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 b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Điện nước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>
                          <a:effectLst/>
                          <a:latin typeface="UTM Avo" panose="02040603050506020204" pitchFamily="18" charset="0"/>
                        </a:rPr>
                        <a:t>1 500 000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903"/>
                  </a:ext>
                </a:extLst>
              </a:tr>
              <a:tr h="4041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 b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Các khoản khác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540385" algn="l"/>
                          <a:tab pos="3599815" algn="l"/>
                          <a:tab pos="5039995" algn="l"/>
                        </a:tabLst>
                      </a:pPr>
                      <a:r>
                        <a:rPr lang="nl-NL" sz="2000" dirty="0">
                          <a:effectLst/>
                          <a:latin typeface="UTM Avo" panose="02040603050506020204" pitchFamily="18" charset="0"/>
                        </a:rPr>
                        <a:t>2 000 000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780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C53D40-E142-458E-A84A-12486E5FB20F}"/>
              </a:ext>
            </a:extLst>
          </p:cNvPr>
          <p:cNvSpPr txBox="1"/>
          <p:nvPr/>
        </p:nvSpPr>
        <p:spPr>
          <a:xfrm>
            <a:off x="7263317" y="3673861"/>
            <a:ext cx="9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20%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5AB5D-820E-4667-BEAA-A678DF458D31}"/>
              </a:ext>
            </a:extLst>
          </p:cNvPr>
          <p:cNvSpPr txBox="1"/>
          <p:nvPr/>
        </p:nvSpPr>
        <p:spPr>
          <a:xfrm>
            <a:off x="6750996" y="4684810"/>
            <a:ext cx="9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15%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8294B0-3135-4FF3-A25D-C8DA03E6CDFF}"/>
              </a:ext>
            </a:extLst>
          </p:cNvPr>
          <p:cNvSpPr txBox="1"/>
          <p:nvPr/>
        </p:nvSpPr>
        <p:spPr>
          <a:xfrm>
            <a:off x="7760273" y="5564656"/>
            <a:ext cx="9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25%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54D96A-5FD9-4949-8452-52A29FD97589}"/>
              </a:ext>
            </a:extLst>
          </p:cNvPr>
          <p:cNvSpPr txBox="1"/>
          <p:nvPr/>
        </p:nvSpPr>
        <p:spPr>
          <a:xfrm>
            <a:off x="8729868" y="4143600"/>
            <a:ext cx="9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872E2-2F3A-463B-8098-4078687A75B0}"/>
              </a:ext>
            </a:extLst>
          </p:cNvPr>
          <p:cNvSpPr txBox="1"/>
          <p:nvPr/>
        </p:nvSpPr>
        <p:spPr>
          <a:xfrm>
            <a:off x="3415032" y="3784252"/>
            <a:ext cx="292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Tổng: 10 000 000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4CB518-0A68-4AAE-8EC8-7A0E5A0155A7}"/>
              </a:ext>
            </a:extLst>
          </p:cNvPr>
          <p:cNvSpPr txBox="1"/>
          <p:nvPr/>
        </p:nvSpPr>
        <p:spPr>
          <a:xfrm>
            <a:off x="199724" y="4185957"/>
            <a:ext cx="6199962" cy="243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trăm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uống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40%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25%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15%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khoản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20%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6F819D-97D9-46CC-A67A-86D441C2DF64}"/>
              </a:ext>
            </a:extLst>
          </p:cNvPr>
          <p:cNvSpPr txBox="1"/>
          <p:nvPr/>
        </p:nvSpPr>
        <p:spPr>
          <a:xfrm>
            <a:off x="5703949" y="6273769"/>
            <a:ext cx="183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</a:rPr>
              <a:t>Biểu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đồ</a:t>
            </a:r>
            <a:r>
              <a:rPr lang="en-US" sz="24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7E33CA-F2D3-401C-90DB-C44A646002B7}"/>
              </a:ext>
            </a:extLst>
          </p:cNvPr>
          <p:cNvSpPr/>
          <p:nvPr/>
        </p:nvSpPr>
        <p:spPr>
          <a:xfrm>
            <a:off x="10203871" y="5529107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81B7EE-55E0-4919-82E5-18F2E77B7A3E}"/>
              </a:ext>
            </a:extLst>
          </p:cNvPr>
          <p:cNvSpPr/>
          <p:nvPr/>
        </p:nvSpPr>
        <p:spPr>
          <a:xfrm>
            <a:off x="10203871" y="4906390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2C7EC3-B5E8-4788-A78F-7933D384F1A3}"/>
              </a:ext>
            </a:extLst>
          </p:cNvPr>
          <p:cNvSpPr/>
          <p:nvPr/>
        </p:nvSpPr>
        <p:spPr>
          <a:xfrm>
            <a:off x="10203872" y="4271721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10E45D-BC4E-49FA-B16D-A15D02404F2C}"/>
              </a:ext>
            </a:extLst>
          </p:cNvPr>
          <p:cNvSpPr/>
          <p:nvPr/>
        </p:nvSpPr>
        <p:spPr>
          <a:xfrm>
            <a:off x="10203873" y="3634961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Graphic spid="10" grpId="0">
        <p:bldAsOne/>
      </p:bldGraphic>
      <p:bldP spid="6" grpId="0"/>
      <p:bldP spid="8" grpId="0"/>
      <p:bldP spid="15" grpId="0"/>
      <p:bldP spid="17" grpId="0"/>
      <p:bldP spid="18" grpId="0"/>
      <p:bldP spid="9" grpId="0"/>
      <p:bldP spid="20" grpId="0"/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E29716-83E0-4F14-9269-682CA07A90E9}"/>
              </a:ext>
            </a:extLst>
          </p:cNvPr>
          <p:cNvSpPr txBox="1"/>
          <p:nvPr/>
        </p:nvSpPr>
        <p:spPr>
          <a:xfrm>
            <a:off x="1011721" y="356251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VẬN DỤNG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C7479-9A0B-4752-B0F3-7398EBE7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1" y="145332"/>
            <a:ext cx="857250" cy="85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563DB-CCB2-4D69-8852-3DF93FA9D3FB}"/>
              </a:ext>
            </a:extLst>
          </p:cNvPr>
          <p:cNvSpPr txBox="1"/>
          <p:nvPr/>
        </p:nvSpPr>
        <p:spPr>
          <a:xfrm>
            <a:off x="3691110" y="490476"/>
            <a:ext cx="7769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dữ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bảng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kê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2.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67E322-73F8-4EBB-A29D-CC8F551CE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62475"/>
              </p:ext>
            </p:extLst>
          </p:nvPr>
        </p:nvGraphicFramePr>
        <p:xfrm>
          <a:off x="154471" y="1055588"/>
          <a:ext cx="11639962" cy="1967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059">
                  <a:extLst>
                    <a:ext uri="{9D8B030D-6E8A-4147-A177-3AD203B41FA5}">
                      <a16:colId xmlns:a16="http://schemas.microsoft.com/office/drawing/2014/main" val="133554512"/>
                    </a:ext>
                  </a:extLst>
                </a:gridCol>
                <a:gridCol w="1881809">
                  <a:extLst>
                    <a:ext uri="{9D8B030D-6E8A-4147-A177-3AD203B41FA5}">
                      <a16:colId xmlns:a16="http://schemas.microsoft.com/office/drawing/2014/main" val="2130359679"/>
                    </a:ext>
                  </a:extLst>
                </a:gridCol>
                <a:gridCol w="2279374">
                  <a:extLst>
                    <a:ext uri="{9D8B030D-6E8A-4147-A177-3AD203B41FA5}">
                      <a16:colId xmlns:a16="http://schemas.microsoft.com/office/drawing/2014/main" val="3911376946"/>
                    </a:ext>
                  </a:extLst>
                </a:gridCol>
                <a:gridCol w="2862470">
                  <a:extLst>
                    <a:ext uri="{9D8B030D-6E8A-4147-A177-3AD203B41FA5}">
                      <a16:colId xmlns:a16="http://schemas.microsoft.com/office/drawing/2014/main" val="1054531860"/>
                    </a:ext>
                  </a:extLst>
                </a:gridCol>
                <a:gridCol w="3061250">
                  <a:extLst>
                    <a:ext uri="{9D8B030D-6E8A-4147-A177-3AD203B41FA5}">
                      <a16:colId xmlns:a16="http://schemas.microsoft.com/office/drawing/2014/main" val="1851104122"/>
                    </a:ext>
                  </a:extLst>
                </a:gridCol>
              </a:tblGrid>
              <a:tr h="558224">
                <a:tc gridSpan="5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Thống kê số tiết học các phần của môn Toán lớp 7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93928"/>
                  </a:ext>
                </a:extLst>
              </a:tr>
              <a:tr h="85109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Phần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Số và Đại số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Hình học và Đo lường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Một số yếu tố Thống kê và Xác suất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Hoạt động thực hành và trải nghiệm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0866128"/>
                  </a:ext>
                </a:extLst>
              </a:tr>
              <a:tr h="5582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Số tiết học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60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50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20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10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245090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43A0C5C-2FA5-4B0D-B803-0835B75F4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070766"/>
              </p:ext>
            </p:extLst>
          </p:nvPr>
        </p:nvGraphicFramePr>
        <p:xfrm>
          <a:off x="960782" y="3509763"/>
          <a:ext cx="8991600" cy="330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262BDA-4C8A-4835-A366-E3264EEBB0D0}"/>
              </a:ext>
            </a:extLst>
          </p:cNvPr>
          <p:cNvSpPr txBox="1"/>
          <p:nvPr/>
        </p:nvSpPr>
        <p:spPr>
          <a:xfrm>
            <a:off x="944449" y="6153894"/>
            <a:ext cx="183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Biểu đồ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288D4-4EA9-4B23-8C9A-BC435B146FC1}"/>
              </a:ext>
            </a:extLst>
          </p:cNvPr>
          <p:cNvSpPr/>
          <p:nvPr/>
        </p:nvSpPr>
        <p:spPr>
          <a:xfrm>
            <a:off x="6142861" y="3843495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F9144-7D5D-4C1F-8397-5104582AC1C1}"/>
              </a:ext>
            </a:extLst>
          </p:cNvPr>
          <p:cNvSpPr/>
          <p:nvPr/>
        </p:nvSpPr>
        <p:spPr>
          <a:xfrm>
            <a:off x="6141658" y="5928515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DA986D-B7BE-4EE8-8447-B581BAF401B3}"/>
              </a:ext>
            </a:extLst>
          </p:cNvPr>
          <p:cNvSpPr/>
          <p:nvPr/>
        </p:nvSpPr>
        <p:spPr>
          <a:xfrm>
            <a:off x="6141658" y="5226461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5CF483-427F-4C75-9EB5-0491C6D8E552}"/>
              </a:ext>
            </a:extLst>
          </p:cNvPr>
          <p:cNvSpPr/>
          <p:nvPr/>
        </p:nvSpPr>
        <p:spPr>
          <a:xfrm>
            <a:off x="6141659" y="4534978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10" grpId="0">
        <p:bldAsOne/>
      </p:bldGraphic>
      <p:bldP spid="8" grpId="0"/>
      <p:bldP spid="9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E29716-83E0-4F14-9269-682CA07A90E9}"/>
              </a:ext>
            </a:extLst>
          </p:cNvPr>
          <p:cNvSpPr txBox="1"/>
          <p:nvPr/>
        </p:nvSpPr>
        <p:spPr>
          <a:xfrm>
            <a:off x="1011721" y="356251"/>
            <a:ext cx="36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UTM Avo" panose="02040603050506020204" pitchFamily="18" charset="0"/>
              </a:rPr>
              <a:t>VẬN DỤNG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C7479-9A0B-4752-B0F3-7398EBE7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1" y="145332"/>
            <a:ext cx="857250" cy="85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563DB-CCB2-4D69-8852-3DF93FA9D3FB}"/>
              </a:ext>
            </a:extLst>
          </p:cNvPr>
          <p:cNvSpPr txBox="1"/>
          <p:nvPr/>
        </p:nvSpPr>
        <p:spPr>
          <a:xfrm>
            <a:off x="3691110" y="490476"/>
            <a:ext cx="7769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dữ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bảng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kê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2.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67E322-73F8-4EBB-A29D-CC8F551CE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86441"/>
              </p:ext>
            </p:extLst>
          </p:nvPr>
        </p:nvGraphicFramePr>
        <p:xfrm>
          <a:off x="154471" y="1055588"/>
          <a:ext cx="11639962" cy="1967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059">
                  <a:extLst>
                    <a:ext uri="{9D8B030D-6E8A-4147-A177-3AD203B41FA5}">
                      <a16:colId xmlns:a16="http://schemas.microsoft.com/office/drawing/2014/main" val="133554512"/>
                    </a:ext>
                  </a:extLst>
                </a:gridCol>
                <a:gridCol w="1881809">
                  <a:extLst>
                    <a:ext uri="{9D8B030D-6E8A-4147-A177-3AD203B41FA5}">
                      <a16:colId xmlns:a16="http://schemas.microsoft.com/office/drawing/2014/main" val="2130359679"/>
                    </a:ext>
                  </a:extLst>
                </a:gridCol>
                <a:gridCol w="2279374">
                  <a:extLst>
                    <a:ext uri="{9D8B030D-6E8A-4147-A177-3AD203B41FA5}">
                      <a16:colId xmlns:a16="http://schemas.microsoft.com/office/drawing/2014/main" val="3911376946"/>
                    </a:ext>
                  </a:extLst>
                </a:gridCol>
                <a:gridCol w="2862470">
                  <a:extLst>
                    <a:ext uri="{9D8B030D-6E8A-4147-A177-3AD203B41FA5}">
                      <a16:colId xmlns:a16="http://schemas.microsoft.com/office/drawing/2014/main" val="1054531860"/>
                    </a:ext>
                  </a:extLst>
                </a:gridCol>
                <a:gridCol w="3061250">
                  <a:extLst>
                    <a:ext uri="{9D8B030D-6E8A-4147-A177-3AD203B41FA5}">
                      <a16:colId xmlns:a16="http://schemas.microsoft.com/office/drawing/2014/main" val="1851104122"/>
                    </a:ext>
                  </a:extLst>
                </a:gridCol>
              </a:tblGrid>
              <a:tr h="558224">
                <a:tc gridSpan="5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Thống kê số tiết học các phần của môn Toán lớp 7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93928"/>
                  </a:ext>
                </a:extLst>
              </a:tr>
              <a:tr h="85109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Phần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Số và Đại số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 dirty="0" err="1">
                          <a:effectLst/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US" sz="2000" b="1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 panose="020406030505060202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 panose="02040603050506020204" pitchFamily="18" charset="0"/>
                        </a:rPr>
                        <a:t>Đo</a:t>
                      </a:r>
                      <a:r>
                        <a:rPr lang="en-US" sz="2000" b="1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 panose="02040603050506020204" pitchFamily="18" charset="0"/>
                        </a:rPr>
                        <a:t>lường</a:t>
                      </a:r>
                      <a:endParaRPr lang="en-US" sz="2000" b="1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Một số yếu tố Thống kê và Xác suất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Hoạt động thực hành và trải nghiệm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866128"/>
                  </a:ext>
                </a:extLst>
              </a:tr>
              <a:tr h="5582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</a:rPr>
                        <a:t>Tỉ lệ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245090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43A0C5C-2FA5-4B0D-B803-0835B75F4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178330"/>
              </p:ext>
            </p:extLst>
          </p:nvPr>
        </p:nvGraphicFramePr>
        <p:xfrm>
          <a:off x="994292" y="3536267"/>
          <a:ext cx="8991600" cy="330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365F2C-7EA2-4F6E-9ACB-CBD5DC5096CC}"/>
              </a:ext>
            </a:extLst>
          </p:cNvPr>
          <p:cNvSpPr txBox="1"/>
          <p:nvPr/>
        </p:nvSpPr>
        <p:spPr>
          <a:xfrm>
            <a:off x="960782" y="3149409"/>
            <a:ext cx="945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UTM Avo" panose="02040603050506020204" pitchFamily="18" charset="0"/>
              </a:rPr>
              <a:t>Tỉ lệ phần trăm số tiết học các phần của môn Toán lớp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9FD747-4772-42A0-9D84-C79ACF177338}"/>
              </a:ext>
            </a:extLst>
          </p:cNvPr>
          <p:cNvSpPr txBox="1"/>
          <p:nvPr/>
        </p:nvSpPr>
        <p:spPr>
          <a:xfrm>
            <a:off x="2150657" y="2514991"/>
            <a:ext cx="97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43%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B5A22-185E-4CDC-8006-8803444D51A3}"/>
              </a:ext>
            </a:extLst>
          </p:cNvPr>
          <p:cNvSpPr txBox="1"/>
          <p:nvPr/>
        </p:nvSpPr>
        <p:spPr>
          <a:xfrm>
            <a:off x="9840928" y="2529070"/>
            <a:ext cx="97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641AE-DA50-42FF-8630-0D020FA73596}"/>
              </a:ext>
            </a:extLst>
          </p:cNvPr>
          <p:cNvSpPr txBox="1"/>
          <p:nvPr/>
        </p:nvSpPr>
        <p:spPr>
          <a:xfrm>
            <a:off x="6866149" y="2508290"/>
            <a:ext cx="97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UTM Avo" panose="02040603050506020204" pitchFamily="18" charset="0"/>
              </a:rPr>
              <a:t>14%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81509-C49F-4CE6-928B-94418EB68A86}"/>
              </a:ext>
            </a:extLst>
          </p:cNvPr>
          <p:cNvSpPr txBox="1"/>
          <p:nvPr/>
        </p:nvSpPr>
        <p:spPr>
          <a:xfrm>
            <a:off x="4287028" y="2525488"/>
            <a:ext cx="97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UTM Avo" panose="02040603050506020204" pitchFamily="18" charset="0"/>
              </a:rPr>
              <a:t>36%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ought Bubble: Cloud 17">
                <a:extLst>
                  <a:ext uri="{FF2B5EF4-FFF2-40B4-BE49-F238E27FC236}">
                    <a16:creationId xmlns:a16="http://schemas.microsoft.com/office/drawing/2014/main" id="{312D7BC7-4663-458C-96B4-C5C3FD73005B}"/>
                  </a:ext>
                </a:extLst>
              </p:cNvPr>
              <p:cNvSpPr/>
              <p:nvPr/>
            </p:nvSpPr>
            <p:spPr>
              <a:xfrm>
                <a:off x="230960" y="573957"/>
                <a:ext cx="3081156" cy="1974336"/>
              </a:xfrm>
              <a:prstGeom prst="cloudCallout">
                <a:avLst>
                  <a:gd name="adj1" fmla="val 33133"/>
                  <a:gd name="adj2" fmla="val 57968"/>
                </a:avLst>
              </a:prstGeom>
              <a:solidFill>
                <a:srgbClr val="FDD5A9"/>
              </a:solidFill>
              <a:ln>
                <a:solidFill>
                  <a:srgbClr val="FC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43%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Thought Bubble: Cloud 17">
                <a:extLst>
                  <a:ext uri="{FF2B5EF4-FFF2-40B4-BE49-F238E27FC236}">
                    <a16:creationId xmlns:a16="http://schemas.microsoft.com/office/drawing/2014/main" id="{312D7BC7-4663-458C-96B4-C5C3FD730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0" y="573957"/>
                <a:ext cx="3081156" cy="1974336"/>
              </a:xfrm>
              <a:prstGeom prst="cloudCallout">
                <a:avLst>
                  <a:gd name="adj1" fmla="val 33133"/>
                  <a:gd name="adj2" fmla="val 5796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C982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hought Bubble: Cloud 18">
                <a:extLst>
                  <a:ext uri="{FF2B5EF4-FFF2-40B4-BE49-F238E27FC236}">
                    <a16:creationId xmlns:a16="http://schemas.microsoft.com/office/drawing/2014/main" id="{4530B7DB-E6DB-4FF7-B3CA-39F986E8BCEF}"/>
                  </a:ext>
                </a:extLst>
              </p:cNvPr>
              <p:cNvSpPr/>
              <p:nvPr/>
            </p:nvSpPr>
            <p:spPr>
              <a:xfrm>
                <a:off x="2184465" y="524649"/>
                <a:ext cx="3081156" cy="1974336"/>
              </a:xfrm>
              <a:prstGeom prst="cloudCallout">
                <a:avLst>
                  <a:gd name="adj1" fmla="val 33133"/>
                  <a:gd name="adj2" fmla="val 57968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hought Bubble: Cloud 18">
                <a:extLst>
                  <a:ext uri="{FF2B5EF4-FFF2-40B4-BE49-F238E27FC236}">
                    <a16:creationId xmlns:a16="http://schemas.microsoft.com/office/drawing/2014/main" id="{4530B7DB-E6DB-4FF7-B3CA-39F986E8B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65" y="524649"/>
                <a:ext cx="3081156" cy="1974336"/>
              </a:xfrm>
              <a:prstGeom prst="cloudCallout">
                <a:avLst>
                  <a:gd name="adj1" fmla="val 33133"/>
                  <a:gd name="adj2" fmla="val 57968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hought Bubble: Cloud 19">
                <a:extLst>
                  <a:ext uri="{FF2B5EF4-FFF2-40B4-BE49-F238E27FC236}">
                    <a16:creationId xmlns:a16="http://schemas.microsoft.com/office/drawing/2014/main" id="{AB9689D1-96D5-4A28-9534-51D2E9C786A3}"/>
                  </a:ext>
                </a:extLst>
              </p:cNvPr>
              <p:cNvSpPr/>
              <p:nvPr/>
            </p:nvSpPr>
            <p:spPr>
              <a:xfrm>
                <a:off x="7629942" y="490476"/>
                <a:ext cx="3081156" cy="1974336"/>
              </a:xfrm>
              <a:prstGeom prst="cloudCallout">
                <a:avLst>
                  <a:gd name="adj1" fmla="val 33133"/>
                  <a:gd name="adj2" fmla="val 5796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7%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0" name="Thought Bubble: Cloud 19">
                <a:extLst>
                  <a:ext uri="{FF2B5EF4-FFF2-40B4-BE49-F238E27FC236}">
                    <a16:creationId xmlns:a16="http://schemas.microsoft.com/office/drawing/2014/main" id="{AB9689D1-96D5-4A28-9534-51D2E9C78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942" y="490476"/>
                <a:ext cx="3081156" cy="1974336"/>
              </a:xfrm>
              <a:prstGeom prst="cloudCallout">
                <a:avLst>
                  <a:gd name="adj1" fmla="val 33133"/>
                  <a:gd name="adj2" fmla="val 5796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66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hought Bubble: Cloud 20">
                <a:extLst>
                  <a:ext uri="{FF2B5EF4-FFF2-40B4-BE49-F238E27FC236}">
                    <a16:creationId xmlns:a16="http://schemas.microsoft.com/office/drawing/2014/main" id="{DEF4A5E2-B11C-4BCF-8528-7247BB5F4999}"/>
                  </a:ext>
                </a:extLst>
              </p:cNvPr>
              <p:cNvSpPr/>
              <p:nvPr/>
            </p:nvSpPr>
            <p:spPr>
              <a:xfrm>
                <a:off x="4700740" y="481367"/>
                <a:ext cx="3081156" cy="1974336"/>
              </a:xfrm>
              <a:prstGeom prst="cloudCallout">
                <a:avLst>
                  <a:gd name="adj1" fmla="val 33133"/>
                  <a:gd name="adj2" fmla="val 57968"/>
                </a:avLst>
              </a:prstGeom>
              <a:solidFill>
                <a:srgbClr val="FFFFA3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14 %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1" name="Thought Bubble: Cloud 20">
                <a:extLst>
                  <a:ext uri="{FF2B5EF4-FFF2-40B4-BE49-F238E27FC236}">
                    <a16:creationId xmlns:a16="http://schemas.microsoft.com/office/drawing/2014/main" id="{DEF4A5E2-B11C-4BCF-8528-7247BB5F4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40" y="481367"/>
                <a:ext cx="3081156" cy="1974336"/>
              </a:xfrm>
              <a:prstGeom prst="cloudCallout">
                <a:avLst>
                  <a:gd name="adj1" fmla="val 33133"/>
                  <a:gd name="adj2" fmla="val 57968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88553E3-6373-48A6-A5A9-CF4802544364}"/>
              </a:ext>
            </a:extLst>
          </p:cNvPr>
          <p:cNvSpPr txBox="1"/>
          <p:nvPr/>
        </p:nvSpPr>
        <p:spPr>
          <a:xfrm>
            <a:off x="1011721" y="6187024"/>
            <a:ext cx="183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Biểu đồ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BB943-7C1F-4B65-922A-6AB4E9556694}"/>
              </a:ext>
            </a:extLst>
          </p:cNvPr>
          <p:cNvSpPr txBox="1"/>
          <p:nvPr/>
        </p:nvSpPr>
        <p:spPr>
          <a:xfrm>
            <a:off x="2814017" y="435789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14%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1B7CA1-6BD0-409F-BFDD-5D062C691EB3}"/>
              </a:ext>
            </a:extLst>
          </p:cNvPr>
          <p:cNvSpPr txBox="1"/>
          <p:nvPr/>
        </p:nvSpPr>
        <p:spPr>
          <a:xfrm>
            <a:off x="3389822" y="374020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1D5606-27C5-402C-BC8F-D0B94C20488F}"/>
              </a:ext>
            </a:extLst>
          </p:cNvPr>
          <p:cNvSpPr txBox="1"/>
          <p:nvPr/>
        </p:nvSpPr>
        <p:spPr>
          <a:xfrm>
            <a:off x="3129250" y="562792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36%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95F1BC-ED04-4669-8264-1025AA307D5D}"/>
              </a:ext>
            </a:extLst>
          </p:cNvPr>
          <p:cNvSpPr txBox="1"/>
          <p:nvPr/>
        </p:nvSpPr>
        <p:spPr>
          <a:xfrm>
            <a:off x="4347699" y="4732779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</a:rPr>
              <a:t>43%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22737F-7126-4041-9992-3C634B547CB9}"/>
              </a:ext>
            </a:extLst>
          </p:cNvPr>
          <p:cNvSpPr/>
          <p:nvPr/>
        </p:nvSpPr>
        <p:spPr>
          <a:xfrm>
            <a:off x="6189751" y="3862345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FBF3EF-C5A0-4D94-94AF-B300100A2BAC}"/>
              </a:ext>
            </a:extLst>
          </p:cNvPr>
          <p:cNvSpPr/>
          <p:nvPr/>
        </p:nvSpPr>
        <p:spPr>
          <a:xfrm>
            <a:off x="6189751" y="5258305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55601E-EDB7-4094-A16D-C0F5AB52CBC8}"/>
              </a:ext>
            </a:extLst>
          </p:cNvPr>
          <p:cNvSpPr/>
          <p:nvPr/>
        </p:nvSpPr>
        <p:spPr>
          <a:xfrm>
            <a:off x="6189752" y="4557814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4B5EB1-A28D-4D8E-A3C3-3A02AF1C1B5E}"/>
              </a:ext>
            </a:extLst>
          </p:cNvPr>
          <p:cNvSpPr/>
          <p:nvPr/>
        </p:nvSpPr>
        <p:spPr>
          <a:xfrm>
            <a:off x="6189750" y="5940151"/>
            <a:ext cx="211017" cy="2173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1AA7BB-C6C5-4F03-AA5F-9426F64D40A4}"/>
              </a:ext>
            </a:extLst>
          </p:cNvPr>
          <p:cNvSpPr/>
          <p:nvPr/>
        </p:nvSpPr>
        <p:spPr>
          <a:xfrm>
            <a:off x="900679" y="2393521"/>
            <a:ext cx="3996477" cy="2912499"/>
          </a:xfrm>
          <a:prstGeom prst="round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endParaRPr lang="en-US" sz="2400" b="1" dirty="0">
              <a:solidFill>
                <a:schemeClr val="tx1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CA3A74-6072-4A5B-B975-3C03802C9946}"/>
              </a:ext>
            </a:extLst>
          </p:cNvPr>
          <p:cNvSpPr/>
          <p:nvPr/>
        </p:nvSpPr>
        <p:spPr>
          <a:xfrm>
            <a:off x="593898" y="1050154"/>
            <a:ext cx="10749631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BIỂU DIỄN DỮ LIỆU VÀO BIỂU ĐỒ HÌNH QUẠT TRÒN</a:t>
            </a:r>
            <a:endParaRPr lang="vi-V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F6B0C-F734-4FBA-A8A8-1825441115FC}"/>
              </a:ext>
            </a:extLst>
          </p:cNvPr>
          <p:cNvSpPr txBox="1"/>
          <p:nvPr/>
        </p:nvSpPr>
        <p:spPr>
          <a:xfrm>
            <a:off x="1356879" y="355105"/>
            <a:ext cx="333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UTM Avo" panose="02040603050506020204" pitchFamily="18" charset="0"/>
              </a:rPr>
              <a:t>CỦNG CỐ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423F6-2839-43C4-9ABA-E771C38AD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8" y="144186"/>
            <a:ext cx="857250" cy="85725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95F84B-4497-4F07-AA61-4EB9D059181D}"/>
              </a:ext>
            </a:extLst>
          </p:cNvPr>
          <p:cNvSpPr/>
          <p:nvPr/>
        </p:nvSpPr>
        <p:spPr>
          <a:xfrm>
            <a:off x="5968714" y="2393520"/>
            <a:ext cx="5333810" cy="2912499"/>
          </a:xfrm>
          <a:prstGeom prst="roundRect">
            <a:avLst/>
          </a:prstGeom>
          <a:solidFill>
            <a:srgbClr val="89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endParaRPr lang="en-US" sz="2400" b="1" dirty="0">
              <a:solidFill>
                <a:schemeClr val="tx1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652B07-C33C-4308-8712-1499FFC9D15F}"/>
              </a:ext>
            </a:extLst>
          </p:cNvPr>
          <p:cNvSpPr/>
          <p:nvPr/>
        </p:nvSpPr>
        <p:spPr>
          <a:xfrm>
            <a:off x="522928" y="2015769"/>
            <a:ext cx="755502" cy="7555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F16330-0452-4DEE-913A-304117524A95}"/>
              </a:ext>
            </a:extLst>
          </p:cNvPr>
          <p:cNvSpPr/>
          <p:nvPr/>
        </p:nvSpPr>
        <p:spPr>
          <a:xfrm>
            <a:off x="5648579" y="2015769"/>
            <a:ext cx="755502" cy="7555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FF0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8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/>
      <p:bldP spid="12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D9E82D-10FC-45C0-B5B1-C192B5AE4942}"/>
              </a:ext>
            </a:extLst>
          </p:cNvPr>
          <p:cNvSpPr txBox="1"/>
          <p:nvPr/>
        </p:nvSpPr>
        <p:spPr>
          <a:xfrm>
            <a:off x="1343025" y="464781"/>
            <a:ext cx="576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UTM Avo" panose="02040603050506020204" pitchFamily="18" charset="0"/>
              </a:rPr>
              <a:t>HƯỚNG DẪN VỀ NHÀ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99200-CFAB-48D5-B1B0-757A5A731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53862"/>
            <a:ext cx="857250" cy="8572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0270BE-903C-410A-BFBE-C7230FA9A651}"/>
              </a:ext>
            </a:extLst>
          </p:cNvPr>
          <p:cNvSpPr/>
          <p:nvPr/>
        </p:nvSpPr>
        <p:spPr>
          <a:xfrm>
            <a:off x="640660" y="1651551"/>
            <a:ext cx="8609357" cy="2615649"/>
          </a:xfrm>
          <a:prstGeom prst="roundRect">
            <a:avLst>
              <a:gd name="adj" fmla="val 12944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 algn="just">
              <a:lnSpc>
                <a:spcPct val="150000"/>
              </a:lnSpc>
              <a:tabLst>
                <a:tab pos="540385" algn="l"/>
                <a:tab pos="3599815" algn="l"/>
                <a:tab pos="503999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97;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marL="539750" indent="-539750" algn="just">
              <a:lnSpc>
                <a:spcPct val="150000"/>
              </a:lnSpc>
              <a:tabLst>
                <a:tab pos="540385" algn="l"/>
                <a:tab pos="3599815" algn="l"/>
                <a:tab pos="503999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2 SGK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101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3598863" algn="l"/>
                <a:tab pos="503872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dữ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quạt</a:t>
            </a:r>
            <a:r>
              <a:rPr lang="en-US" sz="2400" i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A picture containing posing&#10;&#10;Description automatically generated">
            <a:extLst>
              <a:ext uri="{FF2B5EF4-FFF2-40B4-BE49-F238E27FC236}">
                <a16:creationId xmlns:a16="http://schemas.microsoft.com/office/drawing/2014/main" id="{8B3A2CC1-290C-43A9-9BC6-246C9759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957" y="2787732"/>
            <a:ext cx="1442001" cy="39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24A52D-6033-44D8-B396-4E1A33C3527A}"/>
              </a:ext>
            </a:extLst>
          </p:cNvPr>
          <p:cNvSpPr/>
          <p:nvPr/>
        </p:nvSpPr>
        <p:spPr>
          <a:xfrm>
            <a:off x="1161484" y="470896"/>
            <a:ext cx="9869031" cy="102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thông</a:t>
            </a:r>
            <a:r>
              <a:rPr lang="en-US" sz="2400" dirty="0">
                <a:latin typeface="UTM Avo" panose="02040603050506020204" pitchFamily="18" charset="0"/>
              </a:rPr>
              <a:t> tin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biểu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kê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ứng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4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7EA800-D8E1-4261-831E-B95F36A5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6" y="470896"/>
            <a:ext cx="857250" cy="85725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5D0399-8D4F-43EC-A784-CA63E2D1A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95622"/>
              </p:ext>
            </p:extLst>
          </p:nvPr>
        </p:nvGraphicFramePr>
        <p:xfrm>
          <a:off x="984498" y="1669773"/>
          <a:ext cx="9869031" cy="495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24A52D-6033-44D8-B396-4E1A33C3527A}"/>
              </a:ext>
            </a:extLst>
          </p:cNvPr>
          <p:cNvSpPr/>
          <p:nvPr/>
        </p:nvSpPr>
        <p:spPr>
          <a:xfrm>
            <a:off x="1143526" y="643297"/>
            <a:ext cx="10367907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7EA800-D8E1-4261-831E-B95F36A5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6" y="470896"/>
            <a:ext cx="857250" cy="85725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5D0399-8D4F-43EC-A784-CA63E2D1A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89218"/>
              </p:ext>
            </p:extLst>
          </p:nvPr>
        </p:nvGraphicFramePr>
        <p:xfrm>
          <a:off x="6095999" y="2981738"/>
          <a:ext cx="6056243" cy="376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B8C8D3-A010-4EF6-8EBB-B45C610C0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1149"/>
              </p:ext>
            </p:extLst>
          </p:nvPr>
        </p:nvGraphicFramePr>
        <p:xfrm>
          <a:off x="286276" y="1709529"/>
          <a:ext cx="6368519" cy="254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3111">
                  <a:extLst>
                    <a:ext uri="{9D8B030D-6E8A-4147-A177-3AD203B41FA5}">
                      <a16:colId xmlns:a16="http://schemas.microsoft.com/office/drawing/2014/main" val="1817941040"/>
                    </a:ext>
                  </a:extLst>
                </a:gridCol>
                <a:gridCol w="1273111">
                  <a:extLst>
                    <a:ext uri="{9D8B030D-6E8A-4147-A177-3AD203B41FA5}">
                      <a16:colId xmlns:a16="http://schemas.microsoft.com/office/drawing/2014/main" val="950480612"/>
                    </a:ext>
                  </a:extLst>
                </a:gridCol>
                <a:gridCol w="1273111">
                  <a:extLst>
                    <a:ext uri="{9D8B030D-6E8A-4147-A177-3AD203B41FA5}">
                      <a16:colId xmlns:a16="http://schemas.microsoft.com/office/drawing/2014/main" val="2686020223"/>
                    </a:ext>
                  </a:extLst>
                </a:gridCol>
                <a:gridCol w="1274593">
                  <a:extLst>
                    <a:ext uri="{9D8B030D-6E8A-4147-A177-3AD203B41FA5}">
                      <a16:colId xmlns:a16="http://schemas.microsoft.com/office/drawing/2014/main" val="3355075189"/>
                    </a:ext>
                  </a:extLst>
                </a:gridCol>
                <a:gridCol w="1274593">
                  <a:extLst>
                    <a:ext uri="{9D8B030D-6E8A-4147-A177-3AD203B41FA5}">
                      <a16:colId xmlns:a16="http://schemas.microsoft.com/office/drawing/2014/main" val="260276909"/>
                    </a:ext>
                  </a:extLst>
                </a:gridCol>
              </a:tblGrid>
              <a:tr h="101776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Tỉ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trăm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xếp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lực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khối</a:t>
                      </a: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 7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49375"/>
                  </a:ext>
                </a:extLst>
              </a:tr>
              <a:tr h="10177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UTM Avo" panose="02040603050506020204" pitchFamily="18" charset="0"/>
                        </a:rPr>
                        <a:t>Loại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  <a:latin typeface="UTM Avo" panose="02040603050506020204" pitchFamily="18" charset="0"/>
                        </a:rPr>
                        <a:t>Tốt</a:t>
                      </a:r>
                      <a:endParaRPr lang="en-US" sz="2000" b="1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  <a:latin typeface="UTM Avo" panose="02040603050506020204" pitchFamily="18" charset="0"/>
                        </a:rPr>
                        <a:t>Khá</a:t>
                      </a:r>
                      <a:endParaRPr lang="en-US" sz="2000" b="1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Đạt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Chưa đạt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775236"/>
                  </a:ext>
                </a:extLst>
              </a:tr>
              <a:tr h="50888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Tỉ lệ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10%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45%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25%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20%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47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3678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5D0399-8D4F-43EC-A784-CA63E2D1A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687903"/>
              </p:ext>
            </p:extLst>
          </p:nvPr>
        </p:nvGraphicFramePr>
        <p:xfrm>
          <a:off x="1369942" y="374374"/>
          <a:ext cx="9526658" cy="570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C537D5-FF77-4772-88A7-75D48BED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3429000"/>
            <a:ext cx="1317972" cy="32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9555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5D0399-8D4F-43EC-A784-CA63E2D1A141}"/>
              </a:ext>
            </a:extLst>
          </p:cNvPr>
          <p:cNvGraphicFramePr>
            <a:graphicFrameLocks/>
          </p:cNvGraphicFramePr>
          <p:nvPr/>
        </p:nvGraphicFramePr>
        <p:xfrm>
          <a:off x="1369942" y="374374"/>
          <a:ext cx="9526658" cy="570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C537D5-FF77-4772-88A7-75D48BED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3429000"/>
            <a:ext cx="1317972" cy="32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8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5D0399-8D4F-43EC-A784-CA63E2D1A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768113"/>
              </p:ext>
            </p:extLst>
          </p:nvPr>
        </p:nvGraphicFramePr>
        <p:xfrm>
          <a:off x="1369942" y="374374"/>
          <a:ext cx="9526658" cy="570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C537D5-FF77-4772-88A7-75D48BED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3429000"/>
            <a:ext cx="1317972" cy="32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350AF0-751B-4980-BAFB-5E2A513B1BCB}"/>
              </a:ext>
            </a:extLst>
          </p:cNvPr>
          <p:cNvSpPr/>
          <p:nvPr/>
        </p:nvSpPr>
        <p:spPr>
          <a:xfrm>
            <a:off x="8536193" y="2398956"/>
            <a:ext cx="236668" cy="2370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4FD53-327A-45F4-AC8D-467B74A55D1B}"/>
              </a:ext>
            </a:extLst>
          </p:cNvPr>
          <p:cNvSpPr/>
          <p:nvPr/>
        </p:nvSpPr>
        <p:spPr>
          <a:xfrm>
            <a:off x="8536193" y="2911738"/>
            <a:ext cx="236668" cy="2370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3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5D0399-8D4F-43EC-A784-CA63E2D1A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369442"/>
              </p:ext>
            </p:extLst>
          </p:nvPr>
        </p:nvGraphicFramePr>
        <p:xfrm>
          <a:off x="1369942" y="374374"/>
          <a:ext cx="9526658" cy="570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C537D5-FF77-4772-88A7-75D48BED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3429000"/>
            <a:ext cx="1317972" cy="32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350AF0-751B-4980-BAFB-5E2A513B1BCB}"/>
              </a:ext>
            </a:extLst>
          </p:cNvPr>
          <p:cNvSpPr/>
          <p:nvPr/>
        </p:nvSpPr>
        <p:spPr>
          <a:xfrm>
            <a:off x="8536193" y="2398956"/>
            <a:ext cx="236668" cy="2370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4FD53-327A-45F4-AC8D-467B74A55D1B}"/>
              </a:ext>
            </a:extLst>
          </p:cNvPr>
          <p:cNvSpPr/>
          <p:nvPr/>
        </p:nvSpPr>
        <p:spPr>
          <a:xfrm>
            <a:off x="8536193" y="2911738"/>
            <a:ext cx="236668" cy="2370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0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E8F563-FBA0-442F-9CC2-BB1CEBE92704}"/>
              </a:ext>
            </a:extLst>
          </p:cNvPr>
          <p:cNvGrpSpPr/>
          <p:nvPr/>
        </p:nvGrpSpPr>
        <p:grpSpPr>
          <a:xfrm>
            <a:off x="539881" y="1077153"/>
            <a:ext cx="11082276" cy="5487892"/>
            <a:chOff x="1493519" y="4014646"/>
            <a:chExt cx="10824275" cy="235567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21D46F7-A38E-45BC-9D30-065CC1C0A529}"/>
                </a:ext>
              </a:extLst>
            </p:cNvPr>
            <p:cNvSpPr/>
            <p:nvPr/>
          </p:nvSpPr>
          <p:spPr>
            <a:xfrm>
              <a:off x="1493519" y="4034139"/>
              <a:ext cx="3343005" cy="569960"/>
            </a:xfrm>
            <a:prstGeom prst="roundRect">
              <a:avLst>
                <a:gd name="adj" fmla="val 24968"/>
              </a:avLst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0EF6F41-2915-473B-9E75-A21529F04D05}"/>
                </a:ext>
              </a:extLst>
            </p:cNvPr>
            <p:cNvSpPr/>
            <p:nvPr/>
          </p:nvSpPr>
          <p:spPr>
            <a:xfrm>
              <a:off x="1493519" y="4270852"/>
              <a:ext cx="10824275" cy="2099468"/>
            </a:xfrm>
            <a:prstGeom prst="roundRect">
              <a:avLst>
                <a:gd name="adj" fmla="val 12944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D0F142-773F-4B16-BD32-83445E0B3D8F}"/>
                </a:ext>
              </a:extLst>
            </p:cNvPr>
            <p:cNvSpPr/>
            <p:nvPr/>
          </p:nvSpPr>
          <p:spPr>
            <a:xfrm>
              <a:off x="1706837" y="4014646"/>
              <a:ext cx="3343005" cy="23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35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khám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phá</a:t>
              </a:r>
              <a:endParaRPr lang="vi-VN" sz="2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CA13521-4779-4DF7-90BB-706D5FC8EA02}"/>
              </a:ext>
            </a:extLst>
          </p:cNvPr>
          <p:cNvSpPr/>
          <p:nvPr/>
        </p:nvSpPr>
        <p:spPr>
          <a:xfrm>
            <a:off x="614525" y="234590"/>
            <a:ext cx="10749631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BIỂU DIỄN DỮ LIỆU VÀO BIỂU ĐỒ HÌNH QUẠT TRÒN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0E036C-7A9D-4FC0-BA52-9CD73D6416CE}"/>
              </a:ext>
            </a:extLst>
          </p:cNvPr>
          <p:cNvSpPr/>
          <p:nvPr/>
        </p:nvSpPr>
        <p:spPr>
          <a:xfrm>
            <a:off x="1536839" y="1828512"/>
            <a:ext cx="9851785" cy="102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tỉ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lệ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loại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so </a:t>
            </a:r>
            <a:r>
              <a:rPr lang="en-US" sz="2400" dirty="0" err="1">
                <a:latin typeface="UTM Avo" panose="02040603050506020204" pitchFamily="18" charset="0"/>
              </a:rPr>
              <a:t>sánh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ứng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biểu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52714B-E5DF-4A68-A391-735D0FB75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0" y="1913920"/>
            <a:ext cx="857250" cy="857250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840F9DD-B33F-4F53-9CB8-E79F72E37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223044"/>
              </p:ext>
            </p:extLst>
          </p:nvPr>
        </p:nvGraphicFramePr>
        <p:xfrm>
          <a:off x="6394898" y="2926435"/>
          <a:ext cx="4969257" cy="342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8BDF98-7950-4127-AC15-A49DD9171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33395"/>
              </p:ext>
            </p:extLst>
          </p:nvPr>
        </p:nvGraphicFramePr>
        <p:xfrm>
          <a:off x="758284" y="3049690"/>
          <a:ext cx="5708776" cy="2074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109">
                  <a:extLst>
                    <a:ext uri="{9D8B030D-6E8A-4147-A177-3AD203B41FA5}">
                      <a16:colId xmlns:a16="http://schemas.microsoft.com/office/drawing/2014/main" val="3717518709"/>
                    </a:ext>
                  </a:extLst>
                </a:gridCol>
                <a:gridCol w="1141109">
                  <a:extLst>
                    <a:ext uri="{9D8B030D-6E8A-4147-A177-3AD203B41FA5}">
                      <a16:colId xmlns:a16="http://schemas.microsoft.com/office/drawing/2014/main" val="2314413058"/>
                    </a:ext>
                  </a:extLst>
                </a:gridCol>
                <a:gridCol w="1142186">
                  <a:extLst>
                    <a:ext uri="{9D8B030D-6E8A-4147-A177-3AD203B41FA5}">
                      <a16:colId xmlns:a16="http://schemas.microsoft.com/office/drawing/2014/main" val="1963149321"/>
                    </a:ext>
                  </a:extLst>
                </a:gridCol>
                <a:gridCol w="1142186">
                  <a:extLst>
                    <a:ext uri="{9D8B030D-6E8A-4147-A177-3AD203B41FA5}">
                      <a16:colId xmlns:a16="http://schemas.microsoft.com/office/drawing/2014/main" val="75245238"/>
                    </a:ext>
                  </a:extLst>
                </a:gridCol>
                <a:gridCol w="1142186">
                  <a:extLst>
                    <a:ext uri="{9D8B030D-6E8A-4147-A177-3AD203B41FA5}">
                      <a16:colId xmlns:a16="http://schemas.microsoft.com/office/drawing/2014/main" val="3545463500"/>
                    </a:ext>
                  </a:extLst>
                </a:gridCol>
              </a:tblGrid>
              <a:tr h="368601">
                <a:tc gridSpan="5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Xếp loại học lực học sinh khối 7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9048"/>
                  </a:ext>
                </a:extLst>
              </a:tr>
              <a:tr h="76179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Loại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Tốt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Khá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Đạt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Chưa đạt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2858967"/>
                  </a:ext>
                </a:extLst>
              </a:tr>
              <a:tr h="94388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Số học sinh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36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162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90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dirty="0">
                          <a:effectLst/>
                          <a:latin typeface="UTM Avo" panose="02040603050506020204" pitchFamily="18" charset="0"/>
                        </a:rPr>
                        <a:t>72</a:t>
                      </a:r>
                      <a:endParaRPr lang="en-US" sz="20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2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E8F563-FBA0-442F-9CC2-BB1CEBE92704}"/>
              </a:ext>
            </a:extLst>
          </p:cNvPr>
          <p:cNvGrpSpPr/>
          <p:nvPr/>
        </p:nvGrpSpPr>
        <p:grpSpPr>
          <a:xfrm>
            <a:off x="142316" y="109462"/>
            <a:ext cx="11877406" cy="6569634"/>
            <a:chOff x="1493519" y="4014646"/>
            <a:chExt cx="10824275" cy="235567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21D46F7-A38E-45BC-9D30-065CC1C0A529}"/>
                </a:ext>
              </a:extLst>
            </p:cNvPr>
            <p:cNvSpPr/>
            <p:nvPr/>
          </p:nvSpPr>
          <p:spPr>
            <a:xfrm>
              <a:off x="1493519" y="4034139"/>
              <a:ext cx="3343005" cy="569960"/>
            </a:xfrm>
            <a:prstGeom prst="roundRect">
              <a:avLst>
                <a:gd name="adj" fmla="val 24968"/>
              </a:avLst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0EF6F41-2915-473B-9E75-A21529F04D05}"/>
                </a:ext>
              </a:extLst>
            </p:cNvPr>
            <p:cNvSpPr/>
            <p:nvPr/>
          </p:nvSpPr>
          <p:spPr>
            <a:xfrm>
              <a:off x="1493519" y="4208236"/>
              <a:ext cx="10824275" cy="2162084"/>
            </a:xfrm>
            <a:prstGeom prst="roundRect">
              <a:avLst>
                <a:gd name="adj" fmla="val 12944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D0F142-773F-4B16-BD32-83445E0B3D8F}"/>
                </a:ext>
              </a:extLst>
            </p:cNvPr>
            <p:cNvSpPr/>
            <p:nvPr/>
          </p:nvSpPr>
          <p:spPr>
            <a:xfrm>
              <a:off x="1706837" y="4014646"/>
              <a:ext cx="3343005" cy="23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35000"/>
                </a:lnSpc>
              </a:pPr>
              <a:r>
                <a:rPr lang="en-US" sz="2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Hoạt động khám phá</a:t>
              </a:r>
              <a:endParaRPr lang="vi-VN" sz="2000" b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840F9DD-B33F-4F53-9CB8-E79F72E37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558191"/>
              </p:ext>
            </p:extLst>
          </p:nvPr>
        </p:nvGraphicFramePr>
        <p:xfrm>
          <a:off x="6498077" y="2523502"/>
          <a:ext cx="5204005" cy="377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8BDF98-7950-4127-AC15-A49DD9171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5834"/>
              </p:ext>
            </p:extLst>
          </p:nvPr>
        </p:nvGraphicFramePr>
        <p:xfrm>
          <a:off x="786802" y="805585"/>
          <a:ext cx="10358277" cy="1536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483">
                  <a:extLst>
                    <a:ext uri="{9D8B030D-6E8A-4147-A177-3AD203B41FA5}">
                      <a16:colId xmlns:a16="http://schemas.microsoft.com/office/drawing/2014/main" val="3717518709"/>
                    </a:ext>
                  </a:extLst>
                </a:gridCol>
                <a:gridCol w="2070483">
                  <a:extLst>
                    <a:ext uri="{9D8B030D-6E8A-4147-A177-3AD203B41FA5}">
                      <a16:colId xmlns:a16="http://schemas.microsoft.com/office/drawing/2014/main" val="2314413058"/>
                    </a:ext>
                  </a:extLst>
                </a:gridCol>
                <a:gridCol w="2072437">
                  <a:extLst>
                    <a:ext uri="{9D8B030D-6E8A-4147-A177-3AD203B41FA5}">
                      <a16:colId xmlns:a16="http://schemas.microsoft.com/office/drawing/2014/main" val="1963149321"/>
                    </a:ext>
                  </a:extLst>
                </a:gridCol>
                <a:gridCol w="2072437">
                  <a:extLst>
                    <a:ext uri="{9D8B030D-6E8A-4147-A177-3AD203B41FA5}">
                      <a16:colId xmlns:a16="http://schemas.microsoft.com/office/drawing/2014/main" val="75245238"/>
                    </a:ext>
                  </a:extLst>
                </a:gridCol>
                <a:gridCol w="2072437">
                  <a:extLst>
                    <a:ext uri="{9D8B030D-6E8A-4147-A177-3AD203B41FA5}">
                      <a16:colId xmlns:a16="http://schemas.microsoft.com/office/drawing/2014/main" val="3545463500"/>
                    </a:ext>
                  </a:extLst>
                </a:gridCol>
              </a:tblGrid>
              <a:tr h="444827">
                <a:tc gridSpan="5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Xếp loại học lực học sinh khối 7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9048"/>
                  </a:ext>
                </a:extLst>
              </a:tr>
              <a:tr h="5635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Loại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Tốt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Khá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Đạt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b="1">
                          <a:effectLst/>
                          <a:latin typeface="UTM Avo" panose="02040603050506020204" pitchFamily="18" charset="0"/>
                        </a:rPr>
                        <a:t>Chưa đạt</a:t>
                      </a:r>
                      <a:endParaRPr lang="en-US" sz="2000" b="1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2858967"/>
                  </a:ext>
                </a:extLst>
              </a:tr>
              <a:tr h="52854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Số học sinh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36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162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90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>
                          <a:effectLst/>
                          <a:latin typeface="UTM Avo" panose="02040603050506020204" pitchFamily="18" charset="0"/>
                        </a:rPr>
                        <a:t>72</a:t>
                      </a:r>
                      <a:endParaRPr lang="en-US" sz="20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222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30E036C-7A9D-4FC0-BA52-9CD73D6416CE}"/>
                  </a:ext>
                </a:extLst>
              </p:cNvPr>
              <p:cNvSpPr/>
              <p:nvPr/>
            </p:nvSpPr>
            <p:spPr>
              <a:xfrm>
                <a:off x="489918" y="2523501"/>
                <a:ext cx="6374708" cy="398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35000"/>
                  </a:lnSpc>
                </a:pPr>
                <a:r>
                  <a:rPr lang="en-US" sz="2200" b="1" dirty="0" err="1">
                    <a:latin typeface="UTM Avo" panose="02040603050506020204" pitchFamily="18" charset="0"/>
                  </a:rPr>
                  <a:t>Tổng</a:t>
                </a:r>
                <a:r>
                  <a:rPr lang="en-US" sz="2200" b="1" dirty="0">
                    <a:latin typeface="UTM Avo" panose="02040603050506020204" pitchFamily="18" charset="0"/>
                  </a:rPr>
                  <a:t> </a:t>
                </a:r>
                <a:r>
                  <a:rPr lang="en-US" sz="22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2200" b="1" dirty="0">
                    <a:latin typeface="UTM Avo" panose="02040603050506020204" pitchFamily="18" charset="0"/>
                  </a:rPr>
                  <a:t> </a:t>
                </a:r>
                <a:r>
                  <a:rPr lang="en-US" sz="2200" b="1" dirty="0" err="1">
                    <a:latin typeface="UTM Avo" panose="02040603050506020204" pitchFamily="18" charset="0"/>
                  </a:rPr>
                  <a:t>học</a:t>
                </a:r>
                <a:r>
                  <a:rPr lang="en-US" sz="2200" b="1" dirty="0">
                    <a:latin typeface="UTM Avo" panose="02040603050506020204" pitchFamily="18" charset="0"/>
                  </a:rPr>
                  <a:t> </a:t>
                </a:r>
                <a:r>
                  <a:rPr lang="en-US" sz="2200" b="1" dirty="0" err="1">
                    <a:latin typeface="UTM Avo" panose="02040603050506020204" pitchFamily="18" charset="0"/>
                  </a:rPr>
                  <a:t>sinh</a:t>
                </a:r>
                <a:r>
                  <a:rPr lang="en-US" sz="2200" b="1" dirty="0">
                    <a:latin typeface="UTM Avo" panose="02040603050506020204" pitchFamily="18" charset="0"/>
                  </a:rPr>
                  <a:t>: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36+162+90+72=360</m:t>
                    </m:r>
                  </m:oMath>
                </a14:m>
                <a:endParaRPr lang="en-US" sz="220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algn="just" defTabSz="34290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sinh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=10%</m:t>
                      </m:r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algn="just" defTabSz="34290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sinh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á: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algn="just" defTabSz="34290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sinh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đạ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5%</m:t>
                      </m:r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algn="just" defTabSz="34290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sinh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đạ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vi-VN" sz="2200" dirty="0">
                  <a:solidFill>
                    <a:srgbClr val="00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30E036C-7A9D-4FC0-BA52-9CD73D641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8" y="2523501"/>
                <a:ext cx="6374708" cy="3983911"/>
              </a:xfrm>
              <a:prstGeom prst="rect">
                <a:avLst/>
              </a:prstGeom>
              <a:blipFill>
                <a:blip r:embed="rId3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6383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uiExpand="1" build="allAtOnce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</TotalTime>
  <Words>844</Words>
  <Application>Microsoft Office PowerPoint</Application>
  <PresentationFormat>Widescreen</PresentationFormat>
  <Paragraphs>171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Trebuchet MS</vt:lpstr>
      <vt:lpstr>Wingdings 3</vt:lpstr>
      <vt:lpstr>UTM Kabel KT</vt:lpstr>
      <vt:lpstr>Arial</vt:lpstr>
      <vt:lpstr>-apple-system</vt:lpstr>
      <vt:lpstr>Cambria Math</vt:lpstr>
      <vt:lpstr>UTM Avo</vt:lpstr>
      <vt:lpstr>Times New Roman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44</cp:revision>
  <dcterms:created xsi:type="dcterms:W3CDTF">2022-07-15T10:53:15Z</dcterms:created>
  <dcterms:modified xsi:type="dcterms:W3CDTF">2022-11-22T14:01:43Z</dcterms:modified>
</cp:coreProperties>
</file>